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Calibri" pitchFamily="34" charset="0"/>
      <p:regular r:id="rId21"/>
      <p:bold r:id="rId22"/>
      <p:italic r:id="rId23"/>
      <p:boldItalic r:id="rId24"/>
    </p:embeddedFont>
    <p:embeddedFont>
      <p:font typeface="Open Sans Light" charset="0"/>
      <p:regular r:id="rId25"/>
      <p:bold r:id="rId26"/>
      <p:italic r:id="rId27"/>
      <p:boldItalic r:id="rId28"/>
    </p:embeddedFont>
    <p:embeddedFont>
      <p:font typeface="Open Sans" charset="0"/>
      <p:bold r:id="rId29"/>
      <p:boldItalic r:id="rId30"/>
    </p:embeddedFont>
    <p:embeddedFont>
      <p:font typeface="Raleway"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ZDztLwpDPtljHhqdiBF2fQVyL0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8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vid-19.mentalcenter.kz/r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182880" algn="l" rtl="0">
              <a:spcBef>
                <a:spcPts val="0"/>
              </a:spcBef>
              <a:spcAft>
                <a:spcPts val="0"/>
              </a:spcAft>
              <a:buNone/>
            </a:pPr>
            <a:r>
              <a:rPr lang="ru-RU"/>
              <a:t>Приветствуем участников нашей встречи. Сегодня мы будем говорить о психическом здоровье детей и подростков- очень важной и очень актуальной на сегодняшней день теме.</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182880" algn="l" rtl="0">
              <a:lnSpc>
                <a:spcPct val="100000"/>
              </a:lnSpc>
              <a:spcBef>
                <a:spcPts val="0"/>
              </a:spcBef>
              <a:spcAft>
                <a:spcPts val="0"/>
              </a:spcAft>
              <a:buNone/>
            </a:pPr>
            <a:r>
              <a:rPr lang="ru-RU" sz="1200">
                <a:solidFill>
                  <a:schemeClr val="dk1"/>
                </a:solidFill>
                <a:latin typeface="Calibri"/>
                <a:ea typeface="Calibri"/>
                <a:cs typeface="Calibri"/>
                <a:sym typeface="Calibri"/>
              </a:rPr>
              <a:t>Мы разобрали 5 правил, которые помогут вам укрепить психическое здоровье. Давайте обратимся к ситуациям, которые могут усугубить психическое здоровье.</a:t>
            </a:r>
            <a:endParaRPr/>
          </a:p>
          <a:p>
            <a:pPr marL="0" lvl="0" indent="182880" algn="l" rtl="0">
              <a:lnSpc>
                <a:spcPct val="100000"/>
              </a:lnSpc>
              <a:spcBef>
                <a:spcPts val="0"/>
              </a:spcBef>
              <a:spcAft>
                <a:spcPts val="0"/>
              </a:spcAft>
              <a:buNone/>
            </a:pPr>
            <a:r>
              <a:rPr lang="ru-RU" sz="1200">
                <a:solidFill>
                  <a:schemeClr val="dk1"/>
                </a:solidFill>
                <a:latin typeface="Calibri"/>
                <a:ea typeface="Calibri"/>
                <a:cs typeface="Calibri"/>
                <a:sym typeface="Calibri"/>
              </a:rPr>
              <a:t>Проблемы с психическим здоровьем могут повлиять на молодежь в любом возрасте. Но определенные ситуации могут подвергнуть некоторых молодых людей более высокому риску, в том числе:</a:t>
            </a:r>
            <a:endParaRPr/>
          </a:p>
          <a:p>
            <a:pPr marL="628650" marR="0" lvl="1" indent="-171450" algn="l" rtl="0">
              <a:lnSpc>
                <a:spcPct val="100000"/>
              </a:lnSpc>
              <a:spcBef>
                <a:spcPts val="0"/>
              </a:spcBef>
              <a:spcAft>
                <a:spcPts val="0"/>
              </a:spcAft>
              <a:buClr>
                <a:srgbClr val="05856D"/>
              </a:buClr>
              <a:buSzPts val="1200"/>
              <a:buFont typeface="Arial"/>
              <a:buChar char="•"/>
            </a:pPr>
            <a:r>
              <a:rPr lang="ru-RU" sz="1200" b="0">
                <a:solidFill>
                  <a:srgbClr val="05856D"/>
                </a:solidFill>
              </a:rPr>
              <a:t>Экономические и материальные проблемы.</a:t>
            </a:r>
            <a:endParaRPr/>
          </a:p>
          <a:p>
            <a:pPr marL="628650" marR="0" lvl="1" indent="-171450" algn="l" rtl="0">
              <a:lnSpc>
                <a:spcPct val="100000"/>
              </a:lnSpc>
              <a:spcBef>
                <a:spcPts val="0"/>
              </a:spcBef>
              <a:spcAft>
                <a:spcPts val="0"/>
              </a:spcAft>
              <a:buClr>
                <a:srgbClr val="05856D"/>
              </a:buClr>
              <a:buSzPts val="1200"/>
              <a:buFont typeface="Arial"/>
              <a:buChar char="•"/>
            </a:pPr>
            <a:r>
              <a:rPr lang="ru-RU" sz="1200" b="0">
                <a:solidFill>
                  <a:srgbClr val="05856D"/>
                </a:solidFill>
                <a:latin typeface="Calibri"/>
                <a:ea typeface="Calibri"/>
                <a:cs typeface="Calibri"/>
                <a:sym typeface="Calibri"/>
              </a:rPr>
              <a:t>Семейный</a:t>
            </a:r>
            <a:r>
              <a:rPr lang="ru-RU" sz="1200">
                <a:solidFill>
                  <a:schemeClr val="dk1"/>
                </a:solidFill>
                <a:latin typeface="Calibri"/>
                <a:ea typeface="Calibri"/>
                <a:cs typeface="Calibri"/>
                <a:sym typeface="Calibri"/>
              </a:rPr>
              <a:t> анамнез (история) психических заболеваний и суицида.</a:t>
            </a:r>
            <a:endParaRPr/>
          </a:p>
          <a:p>
            <a:pPr marL="628650" lvl="1" indent="-171450" algn="l" rtl="0">
              <a:lnSpc>
                <a:spcPct val="100000"/>
              </a:lnSpc>
              <a:spcBef>
                <a:spcPts val="0"/>
              </a:spcBef>
              <a:spcAft>
                <a:spcPts val="0"/>
              </a:spcAft>
              <a:buClr>
                <a:schemeClr val="dk1"/>
              </a:buClr>
              <a:buSzPts val="1200"/>
              <a:buFont typeface="Arial"/>
              <a:buChar char="•"/>
            </a:pPr>
            <a:r>
              <a:rPr lang="ru-RU" sz="1200">
                <a:solidFill>
                  <a:schemeClr val="dk1"/>
                </a:solidFill>
                <a:latin typeface="Calibri"/>
                <a:ea typeface="Calibri"/>
                <a:cs typeface="Calibri"/>
                <a:sym typeface="Calibri"/>
              </a:rPr>
              <a:t>Дети и молодежь, которые испытывают издевательства и/ или отторжение со стороны своих семей.</a:t>
            </a:r>
            <a:endParaRPr/>
          </a:p>
          <a:p>
            <a:pPr marL="628650" lvl="1" indent="-171450" algn="l" rtl="0">
              <a:lnSpc>
                <a:spcPct val="100000"/>
              </a:lnSpc>
              <a:spcBef>
                <a:spcPts val="0"/>
              </a:spcBef>
              <a:spcAft>
                <a:spcPts val="0"/>
              </a:spcAft>
              <a:buClr>
                <a:schemeClr val="dk1"/>
              </a:buClr>
              <a:buSzPts val="1200"/>
              <a:buFont typeface="Arial"/>
              <a:buChar char="•"/>
            </a:pPr>
            <a:r>
              <a:rPr lang="ru-RU" sz="1200">
                <a:solidFill>
                  <a:schemeClr val="dk1"/>
                </a:solidFill>
                <a:latin typeface="Calibri"/>
                <a:ea typeface="Calibri"/>
                <a:cs typeface="Calibri"/>
                <a:sym typeface="Calibri"/>
              </a:rPr>
              <a:t>Серьезные изменения в жизни, такие как переезд в новый город или новую школу, разлучение с воспитателем или развод, серьезная болезнь или смерть близкого родственника или друга.</a:t>
            </a:r>
            <a:endParaRPr/>
          </a:p>
          <a:p>
            <a:pPr marL="628650" lvl="1" indent="-171450" algn="l" rtl="0">
              <a:lnSpc>
                <a:spcPct val="100000"/>
              </a:lnSpc>
              <a:spcBef>
                <a:spcPts val="0"/>
              </a:spcBef>
              <a:spcAft>
                <a:spcPts val="0"/>
              </a:spcAft>
              <a:buClr>
                <a:schemeClr val="dk1"/>
              </a:buClr>
              <a:buSzPts val="1200"/>
              <a:buFont typeface="Arial"/>
              <a:buChar char="•"/>
            </a:pPr>
            <a:r>
              <a:rPr lang="ru-RU" sz="1200">
                <a:solidFill>
                  <a:schemeClr val="dk1"/>
                </a:solidFill>
                <a:latin typeface="Calibri"/>
                <a:ea typeface="Calibri"/>
                <a:cs typeface="Calibri"/>
                <a:sym typeface="Calibri"/>
              </a:rPr>
              <a:t>Столкновение с травмой или свидетелем травмы, включая жестокое обращение.</a:t>
            </a:r>
            <a:endParaRPr/>
          </a:p>
          <a:p>
            <a:pPr marL="628650" lvl="1" indent="-171450" algn="l" rtl="0">
              <a:lnSpc>
                <a:spcPct val="100000"/>
              </a:lnSpc>
              <a:spcBef>
                <a:spcPts val="0"/>
              </a:spcBef>
              <a:spcAft>
                <a:spcPts val="0"/>
              </a:spcAft>
              <a:buClr>
                <a:schemeClr val="dk1"/>
              </a:buClr>
              <a:buSzPts val="1200"/>
              <a:buFont typeface="Arial"/>
              <a:buChar char="•"/>
            </a:pPr>
            <a:r>
              <a:rPr lang="ru-RU" sz="1200">
                <a:solidFill>
                  <a:schemeClr val="dk1"/>
                </a:solidFill>
                <a:latin typeface="Calibri"/>
                <a:ea typeface="Calibri"/>
                <a:cs typeface="Calibri"/>
                <a:sym typeface="Calibri"/>
              </a:rPr>
              <a:t>Использование психоактивных веществ.</a:t>
            </a:r>
            <a:endParaRPr/>
          </a:p>
          <a:p>
            <a:pPr marL="640080" lvl="1" indent="-182880" algn="l" rtl="0">
              <a:lnSpc>
                <a:spcPct val="100000"/>
              </a:lnSpc>
              <a:spcBef>
                <a:spcPts val="0"/>
              </a:spcBef>
              <a:spcAft>
                <a:spcPts val="0"/>
              </a:spcAft>
              <a:buClr>
                <a:schemeClr val="dk1"/>
              </a:buClr>
              <a:buSzPts val="1200"/>
              <a:buFont typeface="Arial"/>
              <a:buChar char="•"/>
            </a:pPr>
            <a:r>
              <a:rPr lang="ru-RU" sz="1200">
                <a:solidFill>
                  <a:schemeClr val="dk1"/>
                </a:solidFill>
                <a:latin typeface="Calibri"/>
                <a:ea typeface="Calibri"/>
                <a:cs typeface="Calibri"/>
                <a:sym typeface="Calibri"/>
              </a:rPr>
              <a:t>Дефицит внимания и заботы.</a:t>
            </a:r>
            <a:endParaRPr/>
          </a:p>
          <a:p>
            <a:pPr marL="0" lvl="0" indent="182880" algn="l" rtl="0">
              <a:lnSpc>
                <a:spcPct val="100000"/>
              </a:lnSpc>
              <a:spcBef>
                <a:spcPts val="0"/>
              </a:spcBef>
              <a:spcAft>
                <a:spcPts val="0"/>
              </a:spcAft>
              <a:buNone/>
            </a:pPr>
            <a:r>
              <a:rPr lang="ru-RU" sz="1200">
                <a:solidFill>
                  <a:schemeClr val="dk1"/>
                </a:solidFill>
                <a:latin typeface="Calibri"/>
                <a:ea typeface="Calibri"/>
                <a:cs typeface="Calibri"/>
                <a:sym typeface="Calibri"/>
              </a:rPr>
              <a:t>Обратите внимание, если эти ситуации есть в вашей жизни или в жизни вашего ребенка. Они могут повышать риск.</a:t>
            </a:r>
            <a:endParaRPr/>
          </a:p>
        </p:txBody>
      </p:sp>
      <p:sp>
        <p:nvSpPr>
          <p:cNvPr id="206" name="Google Shape;20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182880" algn="l" rtl="0">
              <a:lnSpc>
                <a:spcPct val="100000"/>
              </a:lnSpc>
              <a:spcBef>
                <a:spcPts val="0"/>
              </a:spcBef>
              <a:spcAft>
                <a:spcPts val="0"/>
              </a:spcAft>
              <a:buClr>
                <a:srgbClr val="05856D"/>
              </a:buClr>
              <a:buSzPts val="1200"/>
              <a:buFont typeface="Calibri"/>
              <a:buNone/>
            </a:pPr>
            <a:r>
              <a:rPr lang="ru-RU" sz="1200" b="0">
                <a:solidFill>
                  <a:srgbClr val="05856D"/>
                </a:solidFill>
              </a:rPr>
              <a:t>Обратите внимание, что проблемы психического здоровья могут возникнуть и повлиять на детей в любом возрасте. Но большинство из них </a:t>
            </a:r>
            <a:r>
              <a:rPr lang="ru-RU" sz="1200" b="0">
                <a:solidFill>
                  <a:srgbClr val="C00000"/>
                </a:solidFill>
              </a:rPr>
              <a:t>начинаются в подростковом возрасте. </a:t>
            </a:r>
            <a:endParaRPr/>
          </a:p>
          <a:p>
            <a:pPr marL="0" marR="0" lvl="0" indent="182880" algn="l" rtl="0">
              <a:lnSpc>
                <a:spcPct val="100000"/>
              </a:lnSpc>
              <a:spcBef>
                <a:spcPts val="0"/>
              </a:spcBef>
              <a:spcAft>
                <a:spcPts val="0"/>
              </a:spcAft>
              <a:buClr>
                <a:srgbClr val="05856D"/>
              </a:buClr>
              <a:buSzPts val="1200"/>
              <a:buFont typeface="Calibri"/>
              <a:buNone/>
            </a:pPr>
            <a:r>
              <a:rPr lang="ru-RU" sz="1200" b="0">
                <a:solidFill>
                  <a:srgbClr val="05856D"/>
                </a:solidFill>
              </a:rPr>
              <a:t>Нарушения психического здоровья могут помешать детям и подросткам преуспеть в школе, завести друзей или стать независимыми от своих родителей. У детей и подростков с нарушениями психического здоровья могут быть проблемы с достижением основных этапов своего развития.</a:t>
            </a:r>
            <a:endParaRPr sz="1000" b="0"/>
          </a:p>
          <a:p>
            <a:pPr marL="0" lvl="0" indent="182880" algn="l" rtl="0">
              <a:lnSpc>
                <a:spcPct val="100000"/>
              </a:lnSpc>
              <a:spcBef>
                <a:spcPts val="0"/>
              </a:spcBef>
              <a:spcAft>
                <a:spcPts val="0"/>
              </a:spcAft>
              <a:buClr>
                <a:srgbClr val="C00000"/>
              </a:buClr>
              <a:buSzPts val="1200"/>
              <a:buFont typeface="Calibri"/>
              <a:buNone/>
            </a:pPr>
            <a:r>
              <a:rPr lang="ru-RU" sz="1200" b="0">
                <a:solidFill>
                  <a:srgbClr val="C00000"/>
                </a:solidFill>
              </a:rPr>
              <a:t>Поэтому очень важно своевременно выявлять проблемы и обращаться за помощью. </a:t>
            </a:r>
            <a:endParaRPr sz="1200" b="0">
              <a:solidFill>
                <a:srgbClr val="05856D"/>
              </a:solidFill>
            </a:endParaRPr>
          </a:p>
          <a:p>
            <a:pPr marL="0" marR="0" lvl="0" indent="182880" algn="l" rtl="0">
              <a:lnSpc>
                <a:spcPct val="100000"/>
              </a:lnSpc>
              <a:spcBef>
                <a:spcPts val="0"/>
              </a:spcBef>
              <a:spcAft>
                <a:spcPts val="0"/>
              </a:spcAft>
              <a:buClr>
                <a:srgbClr val="05856D"/>
              </a:buClr>
              <a:buSzPts val="1200"/>
              <a:buFont typeface="Calibri"/>
              <a:buNone/>
            </a:pPr>
            <a:r>
              <a:rPr lang="ru-RU" sz="1200" b="0">
                <a:solidFill>
                  <a:srgbClr val="05856D"/>
                </a:solidFill>
              </a:rPr>
              <a:t>Есть много разных подходов к оказанию помощи детям и молодежи, борющимся с проблемами эмоционального или психического здоровья. Получение помощи на раннем этапе очень важно. Это может предотвратить усугубление проблем и уменьшить их влияние на развитие ребенка и его будущую взрослую жизнь</a:t>
            </a:r>
            <a:r>
              <a:rPr lang="ru-RU" sz="1100" b="0">
                <a:solidFill>
                  <a:srgbClr val="05856D"/>
                </a:solidFill>
              </a:rPr>
              <a:t>.</a:t>
            </a:r>
            <a:endParaRPr/>
          </a:p>
        </p:txBody>
      </p:sp>
      <p:sp>
        <p:nvSpPr>
          <p:cNvPr id="220" name="Google Shape;22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182880" algn="l" rtl="0">
              <a:spcBef>
                <a:spcPts val="0"/>
              </a:spcBef>
              <a:spcAft>
                <a:spcPts val="0"/>
              </a:spcAft>
              <a:buNone/>
            </a:pPr>
            <a:r>
              <a:rPr lang="ru-RU" sz="1200">
                <a:solidFill>
                  <a:schemeClr val="dk1"/>
                </a:solidFill>
                <a:latin typeface="Calibri"/>
                <a:ea typeface="Calibri"/>
                <a:cs typeface="Calibri"/>
                <a:sym typeface="Calibri"/>
              </a:rPr>
              <a:t>Все дети и молодежь </a:t>
            </a:r>
            <a:r>
              <a:rPr lang="ru-RU" sz="1200" b="0">
                <a:solidFill>
                  <a:schemeClr val="dk1"/>
                </a:solidFill>
                <a:latin typeface="Calibri"/>
                <a:ea typeface="Calibri"/>
                <a:cs typeface="Calibri"/>
                <a:sym typeface="Calibri"/>
              </a:rPr>
              <a:t>разные. Для того, чтобы своевременно выявить риск обратите внимание на некоторые признаки, с которыми мы вас познакомим подробнее.</a:t>
            </a:r>
            <a:endParaRPr/>
          </a:p>
          <a:p>
            <a:pPr marL="0" lvl="0" indent="182880" algn="l" rtl="0">
              <a:spcBef>
                <a:spcPts val="0"/>
              </a:spcBef>
              <a:spcAft>
                <a:spcPts val="0"/>
              </a:spcAft>
              <a:buNone/>
            </a:pPr>
            <a:r>
              <a:rPr lang="ru-RU" sz="1200" b="0">
                <a:solidFill>
                  <a:schemeClr val="dk1"/>
                </a:solidFill>
                <a:latin typeface="Calibri"/>
                <a:ea typeface="Calibri"/>
                <a:cs typeface="Calibri"/>
                <a:sym typeface="Calibri"/>
              </a:rPr>
              <a:t>Как мне узнать, есть ли у моего ребенка или подростка проблемы с психическим здоровьем?</a:t>
            </a:r>
            <a:endParaRPr/>
          </a:p>
          <a:p>
            <a:pPr marL="0" lvl="0" indent="182880" algn="l" rtl="0">
              <a:spcBef>
                <a:spcPts val="0"/>
              </a:spcBef>
              <a:spcAft>
                <a:spcPts val="0"/>
              </a:spcAft>
              <a:buNone/>
            </a:pPr>
            <a:r>
              <a:rPr lang="ru-RU" sz="1200">
                <a:solidFill>
                  <a:schemeClr val="dk1"/>
                </a:solidFill>
                <a:latin typeface="Calibri"/>
                <a:ea typeface="Calibri"/>
                <a:cs typeface="Calibri"/>
                <a:sym typeface="Calibri"/>
              </a:rPr>
              <a:t>Если вы беспокоитесь, что у вашего ребенка могут быть проблемы, посмотрите, не изменилось ли его мышление, чувства или действия. Проблемы с психическим здоровьем также могут привести к физическим изменениям. Спросите себя, как дела у вашего ребенка дома, в школе и с друзьями.</a:t>
            </a:r>
            <a:endParaRPr/>
          </a:p>
        </p:txBody>
      </p:sp>
      <p:sp>
        <p:nvSpPr>
          <p:cNvPr id="229" name="Google Shape;22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182880" algn="l" rtl="0">
              <a:spcBef>
                <a:spcPts val="0"/>
              </a:spcBef>
              <a:spcAft>
                <a:spcPts val="0"/>
              </a:spcAft>
              <a:buNone/>
            </a:pPr>
            <a:r>
              <a:rPr lang="ru-RU" sz="1200">
                <a:solidFill>
                  <a:schemeClr val="dk1"/>
                </a:solidFill>
                <a:latin typeface="Calibri"/>
                <a:ea typeface="Calibri"/>
                <a:cs typeface="Calibri"/>
                <a:sym typeface="Calibri"/>
              </a:rPr>
              <a:t>Обратите внимание на </a:t>
            </a:r>
            <a:r>
              <a:rPr lang="ru-RU" sz="1200" b="1">
                <a:solidFill>
                  <a:schemeClr val="dk1"/>
                </a:solidFill>
                <a:latin typeface="Calibri"/>
                <a:ea typeface="Calibri"/>
                <a:cs typeface="Calibri"/>
                <a:sym typeface="Calibri"/>
              </a:rPr>
              <a:t>изменения в мышлении и в чувствах ребенка, </a:t>
            </a:r>
            <a:r>
              <a:rPr lang="ru-RU" sz="1200" b="0">
                <a:solidFill>
                  <a:schemeClr val="dk1"/>
                </a:solidFill>
                <a:latin typeface="Calibri"/>
                <a:ea typeface="Calibri"/>
                <a:cs typeface="Calibri"/>
                <a:sym typeface="Calibri"/>
              </a:rPr>
              <a:t>такие как:</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Стал говорить о себе негативные вещи или обвинять себя в вещах, находящихся вне его контроля.</a:t>
            </a:r>
            <a:endParaRPr/>
          </a:p>
          <a:p>
            <a:pPr marL="628650" lvl="1"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Проблемы с концентрацией внимания.</a:t>
            </a:r>
            <a:endParaRPr/>
          </a:p>
          <a:p>
            <a:pPr marL="628650" lvl="1"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Частые негативные мысли.</a:t>
            </a:r>
            <a:endParaRPr/>
          </a:p>
          <a:p>
            <a:pPr marL="628650" lvl="1"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Изменения в успеваемости в школе.</a:t>
            </a:r>
            <a:endParaRPr/>
          </a:p>
          <a:p>
            <a:pPr marL="628650" lvl="1"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Реакции или чувства, которые кажутся важнее ситуации.</a:t>
            </a:r>
            <a:endParaRPr/>
          </a:p>
          <a:p>
            <a:pPr marL="628650" lvl="1"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Выглядит очень несчастным, обеспокоенным, виноватым, напуганным, раздражительным, грустным или злым.</a:t>
            </a:r>
            <a:endParaRPr/>
          </a:p>
          <a:p>
            <a:pPr marL="628650" lvl="1"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Чувство беспомощности, безнадежности, одиночества или отказа.</a:t>
            </a:r>
            <a:endParaRPr/>
          </a:p>
          <a:p>
            <a:pPr marL="0" lvl="0" indent="182880" algn="l" rtl="0">
              <a:spcBef>
                <a:spcPts val="0"/>
              </a:spcBef>
              <a:spcAft>
                <a:spcPts val="0"/>
              </a:spcAft>
              <a:buNone/>
            </a:pPr>
            <a:endParaRPr sz="1200">
              <a:solidFill>
                <a:schemeClr val="dk1"/>
              </a:solidFill>
              <a:latin typeface="Calibri"/>
              <a:ea typeface="Calibri"/>
              <a:cs typeface="Calibri"/>
              <a:sym typeface="Calibri"/>
            </a:endParaRPr>
          </a:p>
          <a:p>
            <a:pPr marL="0" lvl="0" indent="182880" algn="l" rtl="0">
              <a:spcBef>
                <a:spcPts val="0"/>
              </a:spcBef>
              <a:spcAft>
                <a:spcPts val="0"/>
              </a:spcAft>
              <a:buNone/>
            </a:pPr>
            <a:r>
              <a:rPr lang="ru-RU" sz="1200" b="1">
                <a:solidFill>
                  <a:srgbClr val="00B0F0"/>
                </a:solidFill>
              </a:rPr>
              <a:t>Помните: то, что вы заметили одно или несколько из этих изменений, не означает, что у вашего ребенка или подростка есть проблемы с психическим здоровьем. Наблюдайте и исследуйте дальше.</a:t>
            </a:r>
            <a:endParaRPr/>
          </a:p>
        </p:txBody>
      </p:sp>
      <p:sp>
        <p:nvSpPr>
          <p:cNvPr id="249" name="Google Shape;24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182880" algn="l" rtl="0">
              <a:spcBef>
                <a:spcPts val="0"/>
              </a:spcBef>
              <a:spcAft>
                <a:spcPts val="0"/>
              </a:spcAft>
              <a:buNone/>
            </a:pPr>
            <a:r>
              <a:rPr lang="ru-RU" sz="1200" b="1">
                <a:solidFill>
                  <a:schemeClr val="dk1"/>
                </a:solidFill>
                <a:latin typeface="Calibri"/>
                <a:ea typeface="Calibri"/>
                <a:cs typeface="Calibri"/>
                <a:sym typeface="Calibri"/>
              </a:rPr>
              <a:t>Если вы заметили такие проявления в поведении как: </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Желание часто оставаться в одиночестве.</a:t>
            </a:r>
            <a:endParaRPr/>
          </a:p>
          <a:p>
            <a:pPr marL="628650" lvl="1"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Легко плачет.</a:t>
            </a:r>
            <a:endParaRPr/>
          </a:p>
          <a:p>
            <a:pPr marL="628650" lvl="1"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Меньший интерес к спорту, играм или другим занятиям, которые им обычно нравятся, или отказ от них.</a:t>
            </a:r>
            <a:endParaRPr/>
          </a:p>
          <a:p>
            <a:pPr marL="628650" lvl="1"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Чрезмерная реакция, внезапные вспышки гнева или слезы из-за небольших инцидентов.</a:t>
            </a:r>
            <a:endParaRPr/>
          </a:p>
          <a:p>
            <a:pPr marL="628650" lvl="1"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Кажется тише обычного, менее энергичным.</a:t>
            </a:r>
            <a:endParaRPr/>
          </a:p>
          <a:p>
            <a:pPr marL="628650" lvl="1"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Проблемы с расслаблением или сном.</a:t>
            </a:r>
            <a:endParaRPr/>
          </a:p>
          <a:p>
            <a:pPr marL="628650" lvl="1"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Провести много времени в мечтах.</a:t>
            </a:r>
            <a:endParaRPr/>
          </a:p>
          <a:p>
            <a:pPr marL="628650" lvl="1"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Возвращение к менее зрелому поведению.</a:t>
            </a:r>
            <a:endParaRPr/>
          </a:p>
          <a:p>
            <a:pPr marL="628650" lvl="1"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Проблемы в отношениях с друзьями.</a:t>
            </a:r>
            <a:endParaRPr/>
          </a:p>
          <a:p>
            <a:pPr marL="0" lvl="0" indent="182880" algn="l" rtl="0">
              <a:spcBef>
                <a:spcPts val="0"/>
              </a:spcBef>
              <a:spcAft>
                <a:spcPts val="0"/>
              </a:spcAft>
              <a:buNone/>
            </a:pPr>
            <a:r>
              <a:rPr lang="ru-RU" sz="1200" b="1">
                <a:solidFill>
                  <a:schemeClr val="dk1"/>
                </a:solidFill>
                <a:latin typeface="Calibri"/>
                <a:ea typeface="Calibri"/>
                <a:cs typeface="Calibri"/>
                <a:sym typeface="Calibri"/>
              </a:rPr>
              <a:t>Или физические изменения:</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Головные боли, боли в животе, шее или общие боли.</a:t>
            </a:r>
            <a:endParaRPr/>
          </a:p>
          <a:p>
            <a:pPr marL="628650" lvl="1"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Отсутствие энергии или постоянное чувство усталости.</a:t>
            </a:r>
            <a:endParaRPr/>
          </a:p>
          <a:p>
            <a:pPr marL="628650" lvl="1"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Проблемы со сном или едой.</a:t>
            </a:r>
            <a:endParaRPr/>
          </a:p>
          <a:p>
            <a:pPr marL="628650" lvl="1"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Слишком много энергии или нервные привычки, такие как кусание ногтей, скручивание волос или сосание большого пальца.</a:t>
            </a:r>
            <a:endParaRPr/>
          </a:p>
          <a:p>
            <a:pPr marL="0" lvl="0" indent="182880" algn="l" rtl="0">
              <a:spcBef>
                <a:spcPts val="0"/>
              </a:spcBef>
              <a:spcAft>
                <a:spcPts val="0"/>
              </a:spcAft>
              <a:buNone/>
            </a:pPr>
            <a:r>
              <a:rPr lang="ru-RU" sz="1200">
                <a:solidFill>
                  <a:schemeClr val="dk1"/>
                </a:solidFill>
                <a:latin typeface="Calibri"/>
                <a:ea typeface="Calibri"/>
                <a:cs typeface="Calibri"/>
                <a:sym typeface="Calibri"/>
              </a:rPr>
              <a:t>Это тоже может вас насторожить и заставить быть более внимательными к состоянию вашего ребенка (подростка).</a:t>
            </a:r>
            <a:endParaRPr/>
          </a:p>
        </p:txBody>
      </p:sp>
      <p:sp>
        <p:nvSpPr>
          <p:cNvPr id="265" name="Google Shape;26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182880" algn="l" rtl="0">
              <a:lnSpc>
                <a:spcPct val="100000"/>
              </a:lnSpc>
              <a:spcBef>
                <a:spcPts val="0"/>
              </a:spcBef>
              <a:spcAft>
                <a:spcPts val="0"/>
              </a:spcAft>
              <a:buClr>
                <a:srgbClr val="00B0F0"/>
              </a:buClr>
              <a:buSzPts val="1200"/>
              <a:buFont typeface="Calibri"/>
              <a:buNone/>
            </a:pPr>
            <a:r>
              <a:rPr lang="ru-RU" sz="1200" b="0">
                <a:solidFill>
                  <a:srgbClr val="00B0F0"/>
                </a:solidFill>
              </a:rPr>
              <a:t>Если вы заметили несколько из вышеперечисленных признаков, они стали систематичны и сильно влияют на качество жизни ребенка – обратитесь за консультацией, за помощью. </a:t>
            </a:r>
            <a:endParaRPr/>
          </a:p>
          <a:p>
            <a:pPr marL="0" marR="0" lvl="0" indent="182880" algn="l" rtl="0">
              <a:lnSpc>
                <a:spcPct val="100000"/>
              </a:lnSpc>
              <a:spcBef>
                <a:spcPts val="0"/>
              </a:spcBef>
              <a:spcAft>
                <a:spcPts val="0"/>
              </a:spcAft>
              <a:buClr>
                <a:srgbClr val="C00000"/>
              </a:buClr>
              <a:buSzPts val="1200"/>
              <a:buFont typeface="Calibri"/>
              <a:buNone/>
            </a:pPr>
            <a:r>
              <a:rPr lang="ru-RU" sz="1200" b="0">
                <a:solidFill>
                  <a:srgbClr val="C00000"/>
                </a:solidFill>
              </a:rPr>
              <a:t>В случае если ваш ребенок или подросток говорит о нежелании жить, причинении себе вреда, немедленно сообщите врачу или психологу.</a:t>
            </a:r>
            <a:endParaRPr/>
          </a:p>
        </p:txBody>
      </p:sp>
      <p:sp>
        <p:nvSpPr>
          <p:cNvPr id="281" name="Google Shape;28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182880" algn="l" rtl="0">
              <a:spcBef>
                <a:spcPts val="0"/>
              </a:spcBef>
              <a:spcAft>
                <a:spcPts val="0"/>
              </a:spcAft>
              <a:buNone/>
            </a:pPr>
            <a:r>
              <a:rPr lang="ru-RU"/>
              <a:t>Вы также можете обратиться за помощью на сайт бесплатной психологической помощи.</a:t>
            </a:r>
            <a:endParaRPr/>
          </a:p>
          <a:p>
            <a:pPr marL="0" lvl="0" indent="182880" algn="l" rtl="0">
              <a:spcBef>
                <a:spcPts val="0"/>
              </a:spcBef>
              <a:spcAft>
                <a:spcPts val="0"/>
              </a:spcAft>
              <a:buNone/>
            </a:pPr>
            <a:r>
              <a:rPr lang="ru-RU"/>
              <a:t>Для этого введите в поисковую строку любого браузера: </a:t>
            </a:r>
            <a:r>
              <a:rPr lang="ru-RU" sz="1200" b="1" u="sng">
                <a:solidFill>
                  <a:schemeClr val="hlink"/>
                </a:solidFill>
                <a:hlinkClick r:id="rId3"/>
              </a:rPr>
              <a:t>https://covid-19.mentalcenter.kz/ru</a:t>
            </a:r>
            <a:endParaRPr sz="1200" b="1"/>
          </a:p>
          <a:p>
            <a:pPr marL="0" lvl="0" indent="182880" algn="l" rtl="0">
              <a:spcBef>
                <a:spcPts val="0"/>
              </a:spcBef>
              <a:spcAft>
                <a:spcPts val="0"/>
              </a:spcAft>
              <a:buNone/>
            </a:pPr>
            <a:r>
              <a:rPr lang="ru-RU" sz="1200"/>
              <a:t>1. Зайдите на один из шести разделов сайта («Детям и подросткам», «Пожилым людям», «Людям с ограниченными возможностями» и другие). </a:t>
            </a:r>
            <a:endParaRPr/>
          </a:p>
          <a:p>
            <a:pPr marL="0" lvl="0" indent="182880" algn="l" rtl="0">
              <a:spcBef>
                <a:spcPts val="0"/>
              </a:spcBef>
              <a:spcAft>
                <a:spcPts val="0"/>
              </a:spcAft>
              <a:buNone/>
            </a:pPr>
            <a:r>
              <a:rPr lang="ru-RU" sz="1200"/>
              <a:t>2. Нажмите на «Онлайн специалисты» (находится вверху справа). Появятся информация и фотографии специалистов. </a:t>
            </a:r>
            <a:endParaRPr/>
          </a:p>
          <a:p>
            <a:pPr marL="0" lvl="0" indent="182880" algn="l" rtl="0">
              <a:spcBef>
                <a:spcPts val="0"/>
              </a:spcBef>
              <a:spcAft>
                <a:spcPts val="0"/>
              </a:spcAft>
              <a:buNone/>
            </a:pPr>
            <a:r>
              <a:rPr lang="ru-RU" sz="1200"/>
              <a:t>3. Выберите из списка с фотографиями специалиста и нажмите на «Записаться». Появится окошко «Оставьте заявку». </a:t>
            </a:r>
            <a:endParaRPr/>
          </a:p>
          <a:p>
            <a:pPr marL="0" lvl="0" indent="182880" algn="l" rtl="0">
              <a:spcBef>
                <a:spcPts val="0"/>
              </a:spcBef>
              <a:spcAft>
                <a:spcPts val="0"/>
              </a:spcAft>
              <a:buNone/>
            </a:pPr>
            <a:r>
              <a:rPr lang="ru-RU" sz="1200"/>
              <a:t>4. Заполните заявку с указанием имени (можно анонимно), номера сотового телефона и электронной почты.</a:t>
            </a:r>
            <a:endParaRPr/>
          </a:p>
          <a:p>
            <a:pPr marL="0" lvl="0" indent="182880" algn="l" rtl="0">
              <a:spcBef>
                <a:spcPts val="0"/>
              </a:spcBef>
              <a:spcAft>
                <a:spcPts val="0"/>
              </a:spcAft>
              <a:buNone/>
            </a:pPr>
            <a:r>
              <a:rPr lang="ru-RU" sz="1200"/>
              <a:t>5. После подтверждения ждите смс с указанием даты, времени и ссылки на индивидуальную консультацию.</a:t>
            </a:r>
            <a:endParaRPr/>
          </a:p>
          <a:p>
            <a:pPr marL="0" lvl="0" indent="0" algn="l" rtl="0">
              <a:spcBef>
                <a:spcPts val="0"/>
              </a:spcBef>
              <a:spcAft>
                <a:spcPts val="0"/>
              </a:spcAft>
              <a:buNone/>
            </a:pPr>
            <a:endParaRPr/>
          </a:p>
        </p:txBody>
      </p:sp>
      <p:sp>
        <p:nvSpPr>
          <p:cNvPr id="291" name="Google Shape;29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182880" algn="l" rtl="0">
              <a:spcBef>
                <a:spcPts val="0"/>
              </a:spcBef>
              <a:spcAft>
                <a:spcPts val="0"/>
              </a:spcAft>
              <a:buNone/>
            </a:pPr>
            <a:r>
              <a:rPr lang="ru-RU"/>
              <a:t>Если у вас остались вопросы свяжитесь со школьным психологом или психологом колледжа.</a:t>
            </a:r>
            <a:endParaRPr/>
          </a:p>
        </p:txBody>
      </p:sp>
      <p:sp>
        <p:nvSpPr>
          <p:cNvPr id="317" name="Google Shape;31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182880" algn="l" rtl="0">
              <a:lnSpc>
                <a:spcPct val="100000"/>
              </a:lnSpc>
              <a:spcBef>
                <a:spcPts val="0"/>
              </a:spcBef>
              <a:spcAft>
                <a:spcPts val="0"/>
              </a:spcAft>
              <a:buNone/>
            </a:pPr>
            <a:r>
              <a:rPr lang="ru-RU"/>
              <a:t>Для начала давайте посмотрим на определение психического здоровья.</a:t>
            </a:r>
            <a:endParaRPr/>
          </a:p>
          <a:p>
            <a:pPr marL="0" marR="0" lvl="0" indent="182880" algn="l" rtl="0">
              <a:lnSpc>
                <a:spcPct val="100000"/>
              </a:lnSpc>
              <a:spcBef>
                <a:spcPts val="0"/>
              </a:spcBef>
              <a:spcAft>
                <a:spcPts val="0"/>
              </a:spcAft>
              <a:buClr>
                <a:schemeClr val="dk1"/>
              </a:buClr>
              <a:buSzPts val="1200"/>
              <a:buFont typeface="Calibri"/>
              <a:buNone/>
            </a:pPr>
            <a:r>
              <a:rPr lang="ru-RU" sz="1200" b="0"/>
              <a:t>По мнению Всемирной организации здравоохранения психическое здоровье</a:t>
            </a:r>
            <a:r>
              <a:rPr lang="ru-RU" sz="1100"/>
              <a:t> (духовное или душевное, иногда </a:t>
            </a:r>
            <a:r>
              <a:rPr lang="ru-RU" sz="1200">
                <a:solidFill>
                  <a:schemeClr val="dk1"/>
                </a:solidFill>
                <a:latin typeface="Calibri"/>
                <a:ea typeface="Calibri"/>
                <a:cs typeface="Calibri"/>
                <a:sym typeface="Calibri"/>
              </a:rPr>
              <a:t>говорят ментальное здоровье) — это состояние благополучия, при котором человек может реализовать свой собственный потенциал, справляться с обычными </a:t>
            </a:r>
            <a:r>
              <a:rPr lang="ru-RU" sz="1200"/>
              <a:t>жизненными стрессами, продуктивно и плодотворно работать, а также вносить вклад в жизнь своего сообщества.  </a:t>
            </a:r>
            <a:endParaRPr/>
          </a:p>
          <a:p>
            <a:pPr marL="0" marR="0" lvl="0" indent="182880" algn="l" rtl="0">
              <a:lnSpc>
                <a:spcPct val="100000"/>
              </a:lnSpc>
              <a:spcBef>
                <a:spcPts val="0"/>
              </a:spcBef>
              <a:spcAft>
                <a:spcPts val="0"/>
              </a:spcAft>
              <a:buClr>
                <a:schemeClr val="dk1"/>
              </a:buClr>
              <a:buSzPts val="1200"/>
              <a:buFont typeface="Calibri"/>
              <a:buNone/>
            </a:pPr>
            <a:r>
              <a:rPr lang="ru-RU" sz="1200"/>
              <a:t>Психическое здоровье лежит и в основе физического здоровья.</a:t>
            </a:r>
            <a:endParaRPr/>
          </a:p>
          <a:p>
            <a:pPr marL="0" lvl="0" indent="182880" algn="l" rtl="0">
              <a:lnSpc>
                <a:spcPct val="100000"/>
              </a:lnSpc>
              <a:spcBef>
                <a:spcPts val="0"/>
              </a:spcBef>
              <a:spcAft>
                <a:spcPts val="0"/>
              </a:spcAft>
              <a:buNone/>
            </a:pPr>
            <a:r>
              <a:rPr lang="ru-RU"/>
              <a:t>Психическое здоровье очень важно. Оно влияет на то, как люди думают, чувствуют и действуют, на восприятие мира и построение отношений, затрагивая все сферы жизнедеятельности человека. Поэтому забота о своем психическом здоровье и психическом здоровье ребенка так же важны, как и забота о своем теле и теле ребенка. </a:t>
            </a:r>
            <a:endParaRPr/>
          </a:p>
        </p:txBody>
      </p:sp>
      <p:sp>
        <p:nvSpPr>
          <p:cNvPr id="105" name="Google Shape;10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182880" algn="l" rtl="0">
              <a:spcBef>
                <a:spcPts val="0"/>
              </a:spcBef>
              <a:spcAft>
                <a:spcPts val="0"/>
              </a:spcAft>
              <a:buNone/>
            </a:pPr>
            <a:r>
              <a:rPr lang="ru-RU" sz="1200">
                <a:solidFill>
                  <a:schemeClr val="dk1"/>
                </a:solidFill>
                <a:latin typeface="Calibri"/>
                <a:ea typeface="Calibri"/>
                <a:cs typeface="Calibri"/>
                <a:sym typeface="Calibri"/>
              </a:rPr>
              <a:t>Зачем</a:t>
            </a:r>
            <a:r>
              <a:rPr lang="ru-RU"/>
              <a:t> же нам, как родителям, иметь знания о психическом здоровье?</a:t>
            </a:r>
            <a:endParaRPr/>
          </a:p>
          <a:p>
            <a:pPr marL="0" lvl="0" indent="182880" algn="l" rtl="0">
              <a:spcBef>
                <a:spcPts val="0"/>
              </a:spcBef>
              <a:spcAft>
                <a:spcPts val="0"/>
              </a:spcAft>
              <a:buNone/>
            </a:pPr>
            <a:r>
              <a:rPr lang="ru-RU"/>
              <a:t>Во-первых, вы можете укрепить психическое здоровье своими словами и поступками, а также окружающей средой, которую вы создаете дома.</a:t>
            </a:r>
            <a:endParaRPr/>
          </a:p>
          <a:p>
            <a:pPr marL="0" lvl="0" indent="182880" algn="l" rtl="0">
              <a:spcBef>
                <a:spcPts val="0"/>
              </a:spcBef>
              <a:spcAft>
                <a:spcPts val="0"/>
              </a:spcAft>
              <a:buNone/>
            </a:pPr>
            <a:r>
              <a:rPr lang="ru-RU"/>
              <a:t>Во-вторых, вы можете узнать о первых признаках проблем с психическим здоровьем и узнать, куда обратиться за помощью. </a:t>
            </a:r>
            <a:endParaRPr/>
          </a:p>
          <a:p>
            <a:pPr marL="0" lvl="0" indent="182880" algn="l" rtl="0">
              <a:spcBef>
                <a:spcPts val="0"/>
              </a:spcBef>
              <a:spcAft>
                <a:spcPts val="0"/>
              </a:spcAft>
              <a:buNone/>
            </a:pPr>
            <a:r>
              <a:rPr lang="ru-RU"/>
              <a:t>Своевременность обращений за квалифицированной помощью может оказать положительное влияние на предотвращение осложнений и болезней психического плана.</a:t>
            </a:r>
            <a:endParaRPr/>
          </a:p>
          <a:p>
            <a:pPr marL="0" marR="0" lvl="0" indent="182880" algn="l" rtl="0">
              <a:lnSpc>
                <a:spcPct val="100000"/>
              </a:lnSpc>
              <a:spcBef>
                <a:spcPts val="0"/>
              </a:spcBef>
              <a:spcAft>
                <a:spcPts val="0"/>
              </a:spcAft>
              <a:buClr>
                <a:schemeClr val="dk1"/>
              </a:buClr>
              <a:buSzPts val="1200"/>
              <a:buFont typeface="Calibri"/>
              <a:buNone/>
            </a:pPr>
            <a:r>
              <a:rPr lang="ru-RU"/>
              <a:t>Как родитель, вы играете важную роль в психическом здоровье своего ребенка.</a:t>
            </a:r>
            <a:endParaRPr/>
          </a:p>
        </p:txBody>
      </p:sp>
      <p:sp>
        <p:nvSpPr>
          <p:cNvPr id="113" name="Google Shape;11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182880" algn="l" rtl="0">
              <a:spcBef>
                <a:spcPts val="0"/>
              </a:spcBef>
              <a:spcAft>
                <a:spcPts val="0"/>
              </a:spcAft>
              <a:buNone/>
            </a:pPr>
            <a:r>
              <a:rPr lang="ru-RU"/>
              <a:t>Для того, чтобы позаботиться о здоровье своего ребенка (подростка) следуйте 5 правилам, которые отражены на слайде. Познакомимся с ними подробнее.</a:t>
            </a:r>
            <a:endParaRPr/>
          </a:p>
        </p:txBody>
      </p:sp>
      <p:sp>
        <p:nvSpPr>
          <p:cNvPr id="123" name="Google Shape;12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182880" algn="l" rtl="0">
              <a:spcBef>
                <a:spcPts val="0"/>
              </a:spcBef>
              <a:spcAft>
                <a:spcPts val="0"/>
              </a:spcAft>
              <a:buNone/>
            </a:pPr>
            <a:r>
              <a:rPr lang="ru-RU" sz="1200" b="1">
                <a:solidFill>
                  <a:schemeClr val="dk1"/>
                </a:solidFill>
                <a:latin typeface="Calibri"/>
                <a:ea typeface="Calibri"/>
                <a:cs typeface="Calibri"/>
                <a:sym typeface="Calibri"/>
              </a:rPr>
              <a:t>Итак, первое правило – помогите детям построить крепкие, заботливые отношения:</a:t>
            </a:r>
            <a:endParaRPr sz="1200">
              <a:solidFill>
                <a:schemeClr val="dk1"/>
              </a:solidFill>
              <a:latin typeface="Calibri"/>
              <a:ea typeface="Calibri"/>
              <a:cs typeface="Calibri"/>
              <a:sym typeface="Calibri"/>
            </a:endParaRPr>
          </a:p>
          <a:p>
            <a:pPr marL="0" lvl="0" indent="182880" algn="l" rtl="0">
              <a:spcBef>
                <a:spcPts val="0"/>
              </a:spcBef>
              <a:spcAft>
                <a:spcPts val="0"/>
              </a:spcAft>
              <a:buNone/>
            </a:pPr>
            <a:r>
              <a:rPr lang="ru-RU" sz="1200">
                <a:solidFill>
                  <a:schemeClr val="dk1"/>
                </a:solidFill>
                <a:latin typeface="Calibri"/>
                <a:ea typeface="Calibri"/>
                <a:cs typeface="Calibri"/>
                <a:sym typeface="Calibri"/>
              </a:rPr>
              <a:t>Детям и молодежи важно иметь прочные отношения с семьей и друзьями. Каждый вечер проводите вместе время за обеденным столом.</a:t>
            </a:r>
            <a:endParaRPr sz="1200">
              <a:solidFill>
                <a:schemeClr val="dk1"/>
              </a:solidFill>
              <a:latin typeface="Calibri"/>
              <a:ea typeface="Calibri"/>
              <a:cs typeface="Calibri"/>
              <a:sym typeface="Calibri"/>
            </a:endParaRPr>
          </a:p>
          <a:p>
            <a:pPr marL="0" lvl="0" indent="182880" algn="l" rtl="0">
              <a:spcBef>
                <a:spcPts val="0"/>
              </a:spcBef>
              <a:spcAft>
                <a:spcPts val="0"/>
              </a:spcAft>
              <a:buNone/>
            </a:pPr>
            <a:r>
              <a:rPr lang="ru-RU" sz="1200">
                <a:solidFill>
                  <a:schemeClr val="dk1"/>
                </a:solidFill>
                <a:latin typeface="Calibri"/>
                <a:ea typeface="Calibri"/>
                <a:cs typeface="Calibri"/>
                <a:sym typeface="Calibri"/>
              </a:rPr>
              <a:t>Важный человек, постоянно присутствующий в жизни ребенка, играет решающую роль в развитии у него устойчивости. Этот человек (часто родитель или другой член семьи) – это тот, с кем ваш ребенок проводит много времени и знает, что он может обратиться, когда ему понадобится помощь.</a:t>
            </a:r>
            <a:endParaRPr/>
          </a:p>
          <a:p>
            <a:pPr marL="0" lvl="0" indent="182880" algn="l" rtl="0">
              <a:spcBef>
                <a:spcPts val="0"/>
              </a:spcBef>
              <a:spcAft>
                <a:spcPts val="0"/>
              </a:spcAft>
              <a:buNone/>
            </a:pPr>
            <a:r>
              <a:rPr lang="ru-RU" sz="1200">
                <a:solidFill>
                  <a:schemeClr val="dk1"/>
                </a:solidFill>
                <a:latin typeface="Calibri"/>
                <a:ea typeface="Calibri"/>
                <a:cs typeface="Calibri"/>
                <a:sym typeface="Calibri"/>
              </a:rPr>
              <a:t>Покажите своим детям, как решать проблемы. Очень важно подсказать, что проблемы – это часть жизни и каждый из нас может долго страдать от этих проблем, а может научиться решать их. Выбор остается за человеком. Качество жизни каждого зависит от этого выбора. Будьте примером. Делитесь своим опытом решения, рассматривайте и обсуждайте пути выхода и самое главное - не корите за ошибки. Дети получают этот жизненный опыт впервые, а вы уже более опытны.</a:t>
            </a:r>
            <a:endParaRPr sz="1200">
              <a:solidFill>
                <a:schemeClr val="dk1"/>
              </a:solidFill>
              <a:latin typeface="Calibri"/>
              <a:ea typeface="Calibri"/>
              <a:cs typeface="Calibri"/>
              <a:sym typeface="Calibri"/>
            </a:endParaRPr>
          </a:p>
          <a:p>
            <a:pPr marL="0" lvl="0" indent="182880" algn="l" rtl="0">
              <a:spcBef>
                <a:spcPts val="0"/>
              </a:spcBef>
              <a:spcAft>
                <a:spcPts val="0"/>
              </a:spcAft>
              <a:buNone/>
            </a:pPr>
            <a:r>
              <a:rPr lang="ru-RU"/>
              <a:t>Проявляйте искренний интерес к делам и занятиям ребенка. Дети очень чувствуют ваше отношение к ним. Поэтому не спрашивайте его о том, какую оценку он получил просто из потребности проконтролировать процесс обучения. Лучше поинтересуетесь как дела в школе? Были ли трудности и как он их преодолевал? Разберите способы и пути решения, поддержите правильные решения, а неправильные прокомментируйте, уточнив почему ребенок выбрал тот или иной способ (путь) решения. Избегайте оценок, используйте информирование.</a:t>
            </a:r>
            <a:endParaRPr/>
          </a:p>
          <a:p>
            <a:pPr marL="0" lvl="0" indent="182880" algn="l" rtl="0">
              <a:spcBef>
                <a:spcPts val="0"/>
              </a:spcBef>
              <a:spcAft>
                <a:spcPts val="0"/>
              </a:spcAft>
              <a:buNone/>
            </a:pPr>
            <a:r>
              <a:rPr lang="ru-RU" b="1" i="1"/>
              <a:t>Психолог комментирует почему это важно и как это можно делать, приводя примеры.</a:t>
            </a:r>
            <a:endParaRPr b="1" i="1"/>
          </a:p>
        </p:txBody>
      </p:sp>
      <p:sp>
        <p:nvSpPr>
          <p:cNvPr id="141" name="Google Shape;14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182880" algn="l" rtl="0">
              <a:spcBef>
                <a:spcPts val="0"/>
              </a:spcBef>
              <a:spcAft>
                <a:spcPts val="0"/>
              </a:spcAft>
              <a:buNone/>
            </a:pPr>
            <a:r>
              <a:rPr lang="ru-RU" sz="1200" b="1">
                <a:solidFill>
                  <a:schemeClr val="dk1"/>
                </a:solidFill>
                <a:latin typeface="Calibri"/>
                <a:ea typeface="Calibri"/>
                <a:cs typeface="Calibri"/>
                <a:sym typeface="Calibri"/>
              </a:rPr>
              <a:t>Правило 2 – Помогите детям и молодежи развить чувство собственного достоинства, чтобы они чувствовали себя хорошо. </a:t>
            </a:r>
            <a:r>
              <a:rPr lang="ru-RU" sz="1200" b="0">
                <a:solidFill>
                  <a:schemeClr val="dk1"/>
                </a:solidFill>
                <a:latin typeface="Calibri"/>
                <a:ea typeface="Calibri"/>
                <a:cs typeface="Calibri"/>
                <a:sym typeface="Calibri"/>
              </a:rPr>
              <a:t>Для этого</a:t>
            </a:r>
            <a:endParaRPr/>
          </a:p>
          <a:p>
            <a:pPr marL="0" lvl="0" indent="182880" algn="l" rtl="0">
              <a:spcBef>
                <a:spcPts val="0"/>
              </a:spcBef>
              <a:spcAft>
                <a:spcPts val="0"/>
              </a:spcAft>
              <a:buNone/>
            </a:pPr>
            <a:r>
              <a:rPr lang="ru-RU" sz="1200">
                <a:solidFill>
                  <a:schemeClr val="dk1"/>
                </a:solidFill>
                <a:latin typeface="Calibri"/>
                <a:ea typeface="Calibri"/>
                <a:cs typeface="Calibri"/>
                <a:sym typeface="Calibri"/>
              </a:rPr>
              <a:t>Проявите много любви и принятия. «Я так много для него делаю - скажете вы, - разве это не любовь?». Иногда то, что мы делаем совсем не то, в чем нуждается ребенок: Он хочет объятий - а мы ему - игрушку, Он хочет играть с друзьями на улице – а мы его заставляем быть с бабушкой или родителями. Все это может вызвать разногласия и напряжение. Особенно в подростковом возрасте. Поэтому распознайте язык любви ребенка и следуйте ему. Прислушайтесь к потребностям ребенка и его желаниям, делайте по возможности что-то чтобы их удовлетворить. Вовремя сказанное «Без тебя бы я не справился» или «Ты мне сейчас очень нужен» помогут ребенку чувствовать себя нужным и ценным.</a:t>
            </a:r>
            <a:endParaRPr sz="1200">
              <a:solidFill>
                <a:schemeClr val="dk1"/>
              </a:solidFill>
              <a:latin typeface="Calibri"/>
              <a:ea typeface="Calibri"/>
              <a:cs typeface="Calibri"/>
              <a:sym typeface="Calibri"/>
            </a:endParaRPr>
          </a:p>
          <a:p>
            <a:pPr marL="0" lvl="0" indent="182880" algn="l" rtl="0">
              <a:spcBef>
                <a:spcPts val="0"/>
              </a:spcBef>
              <a:spcAft>
                <a:spcPts val="0"/>
              </a:spcAft>
              <a:buNone/>
            </a:pPr>
            <a:r>
              <a:rPr lang="ru-RU" sz="1200">
                <a:solidFill>
                  <a:schemeClr val="dk1"/>
                </a:solidFill>
                <a:latin typeface="Calibri"/>
                <a:ea typeface="Calibri"/>
                <a:cs typeface="Calibri"/>
                <a:sym typeface="Calibri"/>
              </a:rPr>
              <a:t>Хвалите их, когда они преуспевают. Признавайте их усилия, а также их достижения. А что если хвалить не за что? – скажете вы. В этом случае найдите то, что у ребенка уже получилось или то с чем он уже справился и подчеркните успех. Это поможет ребенку сформировать «Я могу», а значит повысит самооценку.</a:t>
            </a:r>
            <a:endParaRPr sz="1200">
              <a:solidFill>
                <a:schemeClr val="dk1"/>
              </a:solidFill>
              <a:latin typeface="Calibri"/>
              <a:ea typeface="Calibri"/>
              <a:cs typeface="Calibri"/>
              <a:sym typeface="Calibri"/>
            </a:endParaRPr>
          </a:p>
          <a:p>
            <a:pPr marL="0" lvl="0" indent="182880" algn="l" rtl="0">
              <a:spcBef>
                <a:spcPts val="0"/>
              </a:spcBef>
              <a:spcAft>
                <a:spcPts val="0"/>
              </a:spcAft>
              <a:buNone/>
            </a:pPr>
            <a:r>
              <a:rPr lang="ru-RU" sz="1200">
                <a:solidFill>
                  <a:schemeClr val="dk1"/>
                </a:solidFill>
                <a:latin typeface="Calibri"/>
                <a:ea typeface="Calibri"/>
                <a:cs typeface="Calibri"/>
                <a:sym typeface="Calibri"/>
              </a:rPr>
              <a:t>Задавайте вопросы об их занятиях и интересах. Наблюдайте за тем, что интересует ребенка и предлагайте ему способы развития этих увлечений. Ваши интересы могут совсем не совпадать с тем, что любит ребенок. Знакомьтесь с ним каждый день.</a:t>
            </a:r>
            <a:endParaRPr sz="1200">
              <a:solidFill>
                <a:schemeClr val="dk1"/>
              </a:solidFill>
              <a:latin typeface="Calibri"/>
              <a:ea typeface="Calibri"/>
              <a:cs typeface="Calibri"/>
              <a:sym typeface="Calibri"/>
            </a:endParaRPr>
          </a:p>
          <a:p>
            <a:pPr marL="0" lvl="0" indent="182880" algn="l" rtl="0">
              <a:spcBef>
                <a:spcPts val="0"/>
              </a:spcBef>
              <a:spcAft>
                <a:spcPts val="0"/>
              </a:spcAft>
              <a:buNone/>
            </a:pPr>
            <a:r>
              <a:rPr lang="ru-RU" sz="1200">
                <a:solidFill>
                  <a:schemeClr val="dk1"/>
                </a:solidFill>
                <a:latin typeface="Calibri"/>
                <a:ea typeface="Calibri"/>
                <a:cs typeface="Calibri"/>
                <a:sym typeface="Calibri"/>
              </a:rPr>
              <a:t>Помогите им установить реалистичные цели. Очень важно, чтобы ребенок не путал реальную жизнь и мир от вымышленной или найденной в игре. Приводите примеры, связанные с реальностью, рассказывайте о своем опыте, возвращайте ребенка в реальность, НО в то же время не запрещайте мечтать и фантазировать. Мечты выступают мотиватором движения. Ребенок будет взрослеть и понимать что из этого может быть реально достигнуто.</a:t>
            </a:r>
            <a:endParaRPr sz="1200">
              <a:solidFill>
                <a:schemeClr val="dk1"/>
              </a:solidFill>
              <a:latin typeface="Calibri"/>
              <a:ea typeface="Calibri"/>
              <a:cs typeface="Calibri"/>
              <a:sym typeface="Calibri"/>
            </a:endParaRPr>
          </a:p>
          <a:p>
            <a:pPr marL="0" lvl="0" indent="182880" algn="l" rtl="0">
              <a:spcBef>
                <a:spcPts val="0"/>
              </a:spcBef>
              <a:spcAft>
                <a:spcPts val="0"/>
              </a:spcAft>
              <a:buNone/>
            </a:pPr>
            <a:endParaRPr/>
          </a:p>
        </p:txBody>
      </p:sp>
      <p:sp>
        <p:nvSpPr>
          <p:cNvPr id="155" name="Google Shape;15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182880" algn="l" rtl="0">
              <a:spcBef>
                <a:spcPts val="0"/>
              </a:spcBef>
              <a:spcAft>
                <a:spcPts val="0"/>
              </a:spcAft>
              <a:buNone/>
            </a:pPr>
            <a:r>
              <a:rPr lang="ru-RU"/>
              <a:t>Третье правило – </a:t>
            </a:r>
            <a:r>
              <a:rPr lang="ru-RU" sz="1200" b="1">
                <a:solidFill>
                  <a:srgbClr val="189F87"/>
                </a:solidFill>
              </a:rPr>
              <a:t>Слушайте детей и уважайте их чувства.</a:t>
            </a:r>
            <a:endParaRPr/>
          </a:p>
          <a:p>
            <a:pPr marL="0" lvl="0" indent="182880" algn="l" rtl="0">
              <a:spcBef>
                <a:spcPts val="0"/>
              </a:spcBef>
              <a:spcAft>
                <a:spcPts val="0"/>
              </a:spcAft>
              <a:buNone/>
            </a:pPr>
            <a:r>
              <a:rPr lang="ru-RU" sz="1200" b="0">
                <a:solidFill>
                  <a:srgbClr val="189F87"/>
                </a:solidFill>
              </a:rPr>
              <a:t>Для этого научите ребенка слушать и уважать себя и свои чувства, а также уважаете чувства ребенка. Он имеет право чувствовать любые чувства: грустить когда грустно, плакать когда больно, радоваться когда счастлив. Дайте ему их прожить и они станут частью его разноцветной жизни.</a:t>
            </a:r>
            <a:endParaRPr/>
          </a:p>
          <a:p>
            <a:pPr marL="0" lvl="0" indent="182880" algn="l" rtl="0">
              <a:spcBef>
                <a:spcPts val="0"/>
              </a:spcBef>
              <a:spcAft>
                <a:spcPts val="0"/>
              </a:spcAft>
              <a:buNone/>
            </a:pPr>
            <a:r>
              <a:rPr lang="ru-RU" sz="1200" b="0">
                <a:solidFill>
                  <a:srgbClr val="189F87"/>
                </a:solidFill>
              </a:rPr>
              <a:t>Управляйте своими чувствами. Агрессия, запугивания, обвинения, вызывание жалости – только отдалят вас друг от друга. Хотите ли вы этого?</a:t>
            </a:r>
            <a:endParaRPr/>
          </a:p>
          <a:p>
            <a:pPr marL="0" lvl="0" indent="182880" algn="l" rtl="0">
              <a:spcBef>
                <a:spcPts val="0"/>
              </a:spcBef>
              <a:spcAft>
                <a:spcPts val="0"/>
              </a:spcAft>
              <a:buNone/>
            </a:pPr>
            <a:r>
              <a:rPr lang="ru-RU" sz="1200" b="0">
                <a:solidFill>
                  <a:srgbClr val="189F87"/>
                </a:solidFill>
              </a:rPr>
              <a:t>Правильно хвалите ребенка. Не путайте похвалу с оценкой. С</a:t>
            </a:r>
            <a:r>
              <a:rPr lang="ru-RU" sz="1200">
                <a:solidFill>
                  <a:schemeClr val="dk1"/>
                </a:solidFill>
                <a:latin typeface="Calibri"/>
                <a:ea typeface="Calibri"/>
                <a:cs typeface="Calibri"/>
                <a:sym typeface="Calibri"/>
              </a:rPr>
              <a:t>ледуйте трем важным правилам:</a:t>
            </a:r>
            <a:endParaRPr/>
          </a:p>
          <a:p>
            <a:pPr marL="457200" lvl="0"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Опишите, </a:t>
            </a:r>
            <a:r>
              <a:rPr lang="ru-RU" sz="1200" b="1">
                <a:solidFill>
                  <a:schemeClr val="dk1"/>
                </a:solidFill>
                <a:latin typeface="Calibri"/>
                <a:ea typeface="Calibri"/>
                <a:cs typeface="Calibri"/>
                <a:sym typeface="Calibri"/>
              </a:rPr>
              <a:t>что</a:t>
            </a:r>
            <a:r>
              <a:rPr lang="ru-RU" sz="1200">
                <a:solidFill>
                  <a:schemeClr val="dk1"/>
                </a:solidFill>
                <a:latin typeface="Calibri"/>
                <a:ea typeface="Calibri"/>
                <a:cs typeface="Calibri"/>
                <a:sym typeface="Calibri"/>
              </a:rPr>
              <a:t> вы </a:t>
            </a:r>
            <a:r>
              <a:rPr lang="ru-RU" sz="1200" b="1">
                <a:solidFill>
                  <a:schemeClr val="dk1"/>
                </a:solidFill>
                <a:latin typeface="Calibri"/>
                <a:ea typeface="Calibri"/>
                <a:cs typeface="Calibri"/>
                <a:sym typeface="Calibri"/>
              </a:rPr>
              <a:t>видите: </a:t>
            </a:r>
            <a:r>
              <a:rPr lang="ru-RU" sz="1200" i="1">
                <a:solidFill>
                  <a:schemeClr val="dk1"/>
                </a:solidFill>
                <a:latin typeface="Calibri"/>
                <a:ea typeface="Calibri"/>
                <a:cs typeface="Calibri"/>
                <a:sym typeface="Calibri"/>
              </a:rPr>
              <a:t>Красивые буквы, чистую одежду, прибранный стол и т.д.</a:t>
            </a:r>
            <a:endParaRPr/>
          </a:p>
          <a:p>
            <a:pPr marL="457200" lvl="0"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Опишите, </a:t>
            </a:r>
            <a:r>
              <a:rPr lang="ru-RU" sz="1200" b="1">
                <a:solidFill>
                  <a:schemeClr val="dk1"/>
                </a:solidFill>
                <a:latin typeface="Calibri"/>
                <a:ea typeface="Calibri"/>
                <a:cs typeface="Calibri"/>
                <a:sym typeface="Calibri"/>
              </a:rPr>
              <a:t>что</a:t>
            </a:r>
            <a:r>
              <a:rPr lang="ru-RU" sz="1200">
                <a:solidFill>
                  <a:schemeClr val="dk1"/>
                </a:solidFill>
                <a:latin typeface="Calibri"/>
                <a:ea typeface="Calibri"/>
                <a:cs typeface="Calibri"/>
                <a:sym typeface="Calibri"/>
              </a:rPr>
              <a:t> вы </a:t>
            </a:r>
            <a:r>
              <a:rPr lang="ru-RU" sz="1200" b="1">
                <a:solidFill>
                  <a:schemeClr val="dk1"/>
                </a:solidFill>
                <a:latin typeface="Calibri"/>
                <a:ea typeface="Calibri"/>
                <a:cs typeface="Calibri"/>
                <a:sym typeface="Calibri"/>
              </a:rPr>
              <a:t>чувствуете </a:t>
            </a:r>
            <a:r>
              <a:rPr lang="ru-RU" sz="1200">
                <a:solidFill>
                  <a:schemeClr val="dk1"/>
                </a:solidFill>
                <a:latin typeface="Calibri"/>
                <a:ea typeface="Calibri"/>
                <a:cs typeface="Calibri"/>
                <a:sym typeface="Calibri"/>
              </a:rPr>
              <a:t>в связи с этим</a:t>
            </a:r>
            <a:r>
              <a:rPr lang="ru-RU" sz="1200" b="1">
                <a:solidFill>
                  <a:schemeClr val="dk1"/>
                </a:solidFill>
                <a:latin typeface="Calibri"/>
                <a:ea typeface="Calibri"/>
                <a:cs typeface="Calibri"/>
                <a:sym typeface="Calibri"/>
              </a:rPr>
              <a:t>: </a:t>
            </a:r>
            <a:r>
              <a:rPr lang="ru-RU" sz="1200" i="1">
                <a:solidFill>
                  <a:schemeClr val="dk1"/>
                </a:solidFill>
                <a:latin typeface="Calibri"/>
                <a:ea typeface="Calibri"/>
                <a:cs typeface="Calibri"/>
                <a:sym typeface="Calibri"/>
              </a:rPr>
              <a:t>радость, восторг, удовольствие, удовлетворение и т.д. – положительное чувство!</a:t>
            </a:r>
            <a:endParaRPr/>
          </a:p>
          <a:p>
            <a:pPr marL="457200" lvl="0" indent="-171450" algn="l" rtl="0">
              <a:spcBef>
                <a:spcPts val="0"/>
              </a:spcBef>
              <a:spcAft>
                <a:spcPts val="0"/>
              </a:spcAft>
              <a:buClr>
                <a:schemeClr val="dk1"/>
              </a:buClr>
              <a:buSzPts val="1200"/>
              <a:buFont typeface="Noto Sans Symbols"/>
              <a:buChar char="❖"/>
            </a:pPr>
            <a:r>
              <a:rPr lang="ru-RU" sz="1200">
                <a:solidFill>
                  <a:schemeClr val="dk1"/>
                </a:solidFill>
                <a:latin typeface="Calibri"/>
                <a:ea typeface="Calibri"/>
                <a:cs typeface="Calibri"/>
                <a:sym typeface="Calibri"/>
              </a:rPr>
              <a:t>Подытожьте похвальное поведение ребенка </a:t>
            </a:r>
            <a:r>
              <a:rPr lang="ru-RU" sz="1200" b="1">
                <a:solidFill>
                  <a:schemeClr val="dk1"/>
                </a:solidFill>
                <a:latin typeface="Calibri"/>
                <a:ea typeface="Calibri"/>
                <a:cs typeface="Calibri"/>
                <a:sym typeface="Calibri"/>
              </a:rPr>
              <a:t>словом-качеством</a:t>
            </a:r>
            <a:r>
              <a:rPr lang="ru-RU" sz="1200">
                <a:solidFill>
                  <a:schemeClr val="dk1"/>
                </a:solidFill>
                <a:latin typeface="Calibri"/>
                <a:ea typeface="Calibri"/>
                <a:cs typeface="Calibri"/>
                <a:sym typeface="Calibri"/>
              </a:rPr>
              <a:t>, </a:t>
            </a:r>
            <a:r>
              <a:rPr lang="ru-RU" sz="1200" b="1">
                <a:solidFill>
                  <a:schemeClr val="dk1"/>
                </a:solidFill>
                <a:latin typeface="Calibri"/>
                <a:ea typeface="Calibri"/>
                <a:cs typeface="Calibri"/>
                <a:sym typeface="Calibri"/>
              </a:rPr>
              <a:t>которое</a:t>
            </a:r>
            <a:r>
              <a:rPr lang="ru-RU" sz="1200">
                <a:solidFill>
                  <a:schemeClr val="dk1"/>
                </a:solidFill>
                <a:latin typeface="Calibri"/>
                <a:ea typeface="Calibri"/>
                <a:cs typeface="Calibri"/>
                <a:sym typeface="Calibri"/>
              </a:rPr>
              <a:t> в этой ситуации </a:t>
            </a:r>
            <a:r>
              <a:rPr lang="ru-RU" sz="1200" b="1">
                <a:solidFill>
                  <a:schemeClr val="dk1"/>
                </a:solidFill>
                <a:latin typeface="Calibri"/>
                <a:ea typeface="Calibri"/>
                <a:cs typeface="Calibri"/>
                <a:sym typeface="Calibri"/>
              </a:rPr>
              <a:t>проявилось</a:t>
            </a:r>
            <a:r>
              <a:rPr lang="ru-RU" sz="1200">
                <a:solidFill>
                  <a:schemeClr val="dk1"/>
                </a:solidFill>
                <a:latin typeface="Calibri"/>
                <a:ea typeface="Calibri"/>
                <a:cs typeface="Calibri"/>
                <a:sym typeface="Calibri"/>
              </a:rPr>
              <a:t>: </a:t>
            </a:r>
            <a:r>
              <a:rPr lang="ru-RU" sz="1200" i="1">
                <a:solidFill>
                  <a:schemeClr val="dk1"/>
                </a:solidFill>
                <a:latin typeface="Calibri"/>
                <a:ea typeface="Calibri"/>
                <a:cs typeface="Calibri"/>
                <a:sym typeface="Calibri"/>
              </a:rPr>
              <a:t>аккуратность, дисциплинированность, усидчивость, старательность, быстрота, ловкость, находчивость и т.д.</a:t>
            </a:r>
            <a:endParaRPr sz="1200">
              <a:solidFill>
                <a:schemeClr val="dk1"/>
              </a:solidFill>
              <a:latin typeface="Calibri"/>
              <a:ea typeface="Calibri"/>
              <a:cs typeface="Calibri"/>
              <a:sym typeface="Calibri"/>
            </a:endParaRPr>
          </a:p>
          <a:p>
            <a:pPr marL="0" lvl="0" indent="182880" algn="l" rtl="0">
              <a:spcBef>
                <a:spcPts val="0"/>
              </a:spcBef>
              <a:spcAft>
                <a:spcPts val="0"/>
              </a:spcAft>
              <a:buNone/>
            </a:pPr>
            <a:r>
              <a:rPr lang="ru-RU" sz="1200" b="1">
                <a:solidFill>
                  <a:schemeClr val="dk1"/>
                </a:solidFill>
                <a:latin typeface="Calibri"/>
                <a:ea typeface="Calibri"/>
                <a:cs typeface="Calibri"/>
                <a:sym typeface="Calibri"/>
              </a:rPr>
              <a:t>Помните: похвала ориентирована на подкрепление положительного и стимулирование к развитию.</a:t>
            </a:r>
            <a:endParaRPr sz="1200">
              <a:solidFill>
                <a:schemeClr val="dk1"/>
              </a:solidFill>
              <a:latin typeface="Calibri"/>
              <a:ea typeface="Calibri"/>
              <a:cs typeface="Calibri"/>
              <a:sym typeface="Calibri"/>
            </a:endParaRPr>
          </a:p>
          <a:p>
            <a:pPr marL="0" lvl="0" indent="182880" algn="l" rtl="0">
              <a:spcBef>
                <a:spcPts val="0"/>
              </a:spcBef>
              <a:spcAft>
                <a:spcPts val="0"/>
              </a:spcAft>
              <a:buNone/>
            </a:pPr>
            <a:r>
              <a:rPr lang="ru-RU" sz="1200">
                <a:solidFill>
                  <a:schemeClr val="dk1"/>
                </a:solidFill>
                <a:latin typeface="Calibri"/>
                <a:ea typeface="Calibri"/>
                <a:cs typeface="Calibri"/>
                <a:sym typeface="Calibri"/>
              </a:rPr>
              <a:t>Будьте партнером, а не диктатором. Замените приказы на просьбы, а наказания естественными последствиями, с которыми должен столкнуться САМ ребенок и в полной мере прочувствовать их. Поддерживайте его в проживании этих последствий и будьте рядом с ним. Не оставляйте ребенка наедине с последствиями! Договаривайтесь, объясняйте, информируйте. Умение решать проблемы и конфликты важное составляющее психического здоровья.</a:t>
            </a:r>
            <a:endParaRPr/>
          </a:p>
          <a:p>
            <a:pPr marL="0" lvl="0" indent="182880" algn="l" rtl="0">
              <a:spcBef>
                <a:spcPts val="0"/>
              </a:spcBef>
              <a:spcAft>
                <a:spcPts val="0"/>
              </a:spcAft>
              <a:buNone/>
            </a:pPr>
            <a:r>
              <a:rPr lang="ru-RU" sz="1200">
                <a:solidFill>
                  <a:schemeClr val="dk1"/>
                </a:solidFill>
                <a:latin typeface="Calibri"/>
                <a:ea typeface="Calibri"/>
                <a:cs typeface="Calibri"/>
                <a:sym typeface="Calibri"/>
              </a:rPr>
              <a:t>Для ребенка важно делиться чем-то сокровенным и тайным, и необязательно тем человеком, с которым он захочет поделиться, будете вы, родители. Главное, чтобы у ребенка был этот человек. Поэтому помогите ему найти такого взрослого или ровесника. Делитесь с ним сами. Так он получит опыт «поделиться».</a:t>
            </a:r>
            <a:endParaRPr/>
          </a:p>
        </p:txBody>
      </p:sp>
      <p:sp>
        <p:nvSpPr>
          <p:cNvPr id="168" name="Google Shape;1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182880" algn="l" rtl="0">
              <a:spcBef>
                <a:spcPts val="0"/>
              </a:spcBef>
              <a:spcAft>
                <a:spcPts val="0"/>
              </a:spcAft>
              <a:buNone/>
            </a:pPr>
            <a:r>
              <a:rPr lang="ru-RU"/>
              <a:t>Четвертое правило – </a:t>
            </a:r>
            <a:r>
              <a:rPr lang="ru-RU" sz="1400" b="1"/>
              <a:t>Создайте безопасную и позитивную домашнюю среду:</a:t>
            </a:r>
            <a:endParaRPr/>
          </a:p>
          <a:p>
            <a:pPr marL="0" lvl="0" indent="182880" algn="l" rtl="0">
              <a:spcBef>
                <a:spcPts val="0"/>
              </a:spcBef>
              <a:spcAft>
                <a:spcPts val="0"/>
              </a:spcAft>
              <a:buNone/>
            </a:pPr>
            <a:r>
              <a:rPr lang="ru-RU"/>
              <a:t>Помните, что ваш ребенок использует мультимедиа, как контент, так и время, проводимое за экранами. Это включает телевидение, фильмы, Интернет и игровые устройства. Знайте, с кем они могут взаимодействовать в социальных сетях и онлайн-играх. Обращайте внимание на то, с кем он общается в реальном мире и при необходимости направляйте к правильному пути, делясь опытом и приводя примеры.</a:t>
            </a:r>
            <a:endParaRPr/>
          </a:p>
          <a:p>
            <a:pPr marL="0" lvl="0" indent="182880" algn="l" rtl="0">
              <a:spcBef>
                <a:spcPts val="0"/>
              </a:spcBef>
              <a:spcAft>
                <a:spcPts val="0"/>
              </a:spcAft>
              <a:buNone/>
            </a:pPr>
            <a:r>
              <a:rPr lang="ru-RU"/>
              <a:t>Будьте осторожны при обсуждении серьезных семейных вопросов, таких как финансы, семейные проблемы или болезни, с вашими детьми. Дети могут беспокоиться об этих вещах. Не перекладывайте на детей решение тех вопросов, в которых они не компетентны или не разбираются, заведомо обрекая их на неудачное получение опыта. Вы взрослые, а они ваши дети. Поэтому проблемы решают взрослые и учат этому детей.</a:t>
            </a:r>
            <a:endParaRPr/>
          </a:p>
          <a:p>
            <a:pPr marL="0" lvl="0" indent="182880" algn="l" rtl="0">
              <a:spcBef>
                <a:spcPts val="0"/>
              </a:spcBef>
              <a:spcAft>
                <a:spcPts val="0"/>
              </a:spcAft>
              <a:buNone/>
            </a:pPr>
            <a:r>
              <a:rPr lang="ru-RU"/>
              <a:t>Выделите время для физической активности, игр и семейных дел. Это позволит избавиться от «лишней» энергии, а также позволит ощутить себя частью целого, частью семьи.</a:t>
            </a:r>
            <a:endParaRPr/>
          </a:p>
          <a:p>
            <a:pPr marL="0" lvl="0" indent="182880" algn="l" rtl="0">
              <a:spcBef>
                <a:spcPts val="0"/>
              </a:spcBef>
              <a:spcAft>
                <a:spcPts val="0"/>
              </a:spcAft>
              <a:buNone/>
            </a:pPr>
            <a:r>
              <a:rPr lang="ru-RU"/>
              <a:t>Будьте примером для подражания, заботясь о собственном психическом здоровье: говорите о своих чувствах. Найдите время для того, что вам нравится.</a:t>
            </a:r>
            <a:endParaRPr/>
          </a:p>
          <a:p>
            <a:pPr marL="0" lvl="0" indent="182880" algn="l" rtl="0">
              <a:spcBef>
                <a:spcPts val="0"/>
              </a:spcBef>
              <a:spcAft>
                <a:spcPts val="0"/>
              </a:spcAft>
              <a:buNone/>
            </a:pPr>
            <a:endParaRPr/>
          </a:p>
        </p:txBody>
      </p:sp>
      <p:sp>
        <p:nvSpPr>
          <p:cNvPr id="181" name="Google Shape;18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182880" algn="l" rtl="0">
              <a:spcBef>
                <a:spcPts val="0"/>
              </a:spcBef>
              <a:spcAft>
                <a:spcPts val="0"/>
              </a:spcAft>
              <a:buNone/>
            </a:pPr>
            <a:r>
              <a:rPr lang="ru-RU" sz="1200" b="1">
                <a:solidFill>
                  <a:schemeClr val="dk1"/>
                </a:solidFill>
                <a:latin typeface="Calibri"/>
                <a:ea typeface="Calibri"/>
                <a:cs typeface="Calibri"/>
                <a:sym typeface="Calibri"/>
              </a:rPr>
              <a:t>Правило 5 – В сложных ситуациях помогите детям и подросткам решить проблемы:</a:t>
            </a:r>
            <a:endParaRPr sz="1200">
              <a:solidFill>
                <a:schemeClr val="dk1"/>
              </a:solidFill>
              <a:latin typeface="Calibri"/>
              <a:ea typeface="Calibri"/>
              <a:cs typeface="Calibri"/>
              <a:sym typeface="Calibri"/>
            </a:endParaRPr>
          </a:p>
          <a:p>
            <a:pPr marL="0" lvl="0" indent="182880" algn="l" rtl="0">
              <a:spcBef>
                <a:spcPts val="0"/>
              </a:spcBef>
              <a:spcAft>
                <a:spcPts val="0"/>
              </a:spcAft>
              <a:buNone/>
            </a:pPr>
            <a:r>
              <a:rPr lang="ru-RU" sz="1200">
                <a:solidFill>
                  <a:schemeClr val="dk1"/>
                </a:solidFill>
                <a:latin typeface="Calibri"/>
                <a:ea typeface="Calibri"/>
                <a:cs typeface="Calibri"/>
                <a:sym typeface="Calibri"/>
              </a:rPr>
              <a:t>Научите ребенка расслабляться, когда он расстроен. Это может быть глубокое дыхание, успокаивающие действия (например, спокойное занятие, которое им нравится), побыть наедине с собой или прогулка. Опять же расскажите о том, что можно относиться к проблемам и неприятностям по-разному.</a:t>
            </a:r>
            <a:endParaRPr/>
          </a:p>
          <a:p>
            <a:pPr marL="0" lvl="0" indent="182880" algn="l" rtl="0">
              <a:spcBef>
                <a:spcPts val="0"/>
              </a:spcBef>
              <a:spcAft>
                <a:spcPts val="0"/>
              </a:spcAft>
              <a:buNone/>
            </a:pPr>
            <a:r>
              <a:rPr lang="ru-RU" sz="1200">
                <a:solidFill>
                  <a:schemeClr val="dk1"/>
                </a:solidFill>
                <a:latin typeface="Calibri"/>
                <a:ea typeface="Calibri"/>
                <a:cs typeface="Calibri"/>
                <a:sym typeface="Calibri"/>
              </a:rPr>
              <a:t>Обсудите возможные решения или идеи по улучшению ситуации и способы их реализации. Старайтесь не брать верх. Война только отдалит вас друг от друга. </a:t>
            </a:r>
            <a:endParaRPr/>
          </a:p>
          <a:p>
            <a:pPr marL="0" lvl="0" indent="182880" algn="l" rtl="0">
              <a:spcBef>
                <a:spcPts val="0"/>
              </a:spcBef>
              <a:spcAft>
                <a:spcPts val="0"/>
              </a:spcAft>
              <a:buNone/>
            </a:pPr>
            <a:r>
              <a:rPr lang="ru-RU"/>
              <a:t>Постарайтесь сосредоточить внимание на своем ребенке, а не на себе! Родители любят рассказывать анекдоты о подобных ситуациях, и детям часто кажется, что это снижает важность и уникальность их собственных конкретных обстоятельств. Им может показаться пренебрежительным высказаться о своем личном опыте решения подобной проблемы. Вместо этого просто будьте доступны, чтобы выслушать и предложить свою поддержку, если они об этом попросят.</a:t>
            </a:r>
            <a:endParaRPr/>
          </a:p>
          <a:p>
            <a:pPr marL="0" lvl="0" indent="182880" algn="l" rtl="0">
              <a:spcBef>
                <a:spcPts val="0"/>
              </a:spcBef>
              <a:spcAft>
                <a:spcPts val="0"/>
              </a:spcAft>
              <a:buNone/>
            </a:pPr>
            <a:r>
              <a:rPr lang="ru-RU"/>
              <a:t>Не давайте готовых решений. Дайте детям возможность тоже принимать решения, быть самостоятельным. Дети ценят чувство понимания больше, чем просто выданное решение. Слушайте и не отрицайте. Предлагайте варианты.</a:t>
            </a:r>
            <a:endParaRPr/>
          </a:p>
          <a:p>
            <a:pPr marL="0" lvl="0" indent="182880" algn="l" rtl="0">
              <a:spcBef>
                <a:spcPts val="0"/>
              </a:spcBef>
              <a:spcAft>
                <a:spcPts val="0"/>
              </a:spcAft>
              <a:buNone/>
            </a:pPr>
            <a:r>
              <a:rPr lang="ru-RU"/>
              <a:t>Вот несколько комментариев, которые могут помочь: «Похоже, тебе было очень сложно», «Я вижу, тебе тяжело», «Я хотел бы помочь тебе - может быть, вместе мы сможем придумаем как это сделать лучше?» «Я верю, что у тебя есть навыки, чтобы найти способ справиться с этим. Я рядом»</a:t>
            </a:r>
            <a:endParaRPr/>
          </a:p>
          <a:p>
            <a:pPr marL="0" lvl="0" indent="182880" algn="l" rtl="0">
              <a:spcBef>
                <a:spcPts val="0"/>
              </a:spcBef>
              <a:spcAft>
                <a:spcPts val="0"/>
              </a:spcAft>
              <a:buNone/>
            </a:pPr>
            <a:r>
              <a:rPr lang="ru-RU"/>
              <a:t>Не обесценивайте силы и способности ребенка решать проблемы. Дети многое могут если им дать возможность и доверить решение некоторых, даже весьма сложных вопросов.</a:t>
            </a:r>
            <a:endParaRPr/>
          </a:p>
        </p:txBody>
      </p:sp>
      <p:sp>
        <p:nvSpPr>
          <p:cNvPr id="192" name="Google Shape;19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covid-19.mentalcenter.kz/ru/" TargetMode="External"/><Relationship Id="rId5" Type="http://schemas.openxmlformats.org/officeDocument/2006/relationships/hyperlink" Target="https://covid-19.mentalcenter.kz/"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141853" y="1034291"/>
            <a:ext cx="8012100" cy="36942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6000" b="1" i="0" u="none" strike="noStrike" cap="none">
                <a:solidFill>
                  <a:srgbClr val="05856D"/>
                </a:solidFill>
                <a:latin typeface="Calibri"/>
                <a:ea typeface="Calibri"/>
                <a:cs typeface="Calibri"/>
                <a:sym typeface="Calibri"/>
              </a:rPr>
              <a:t>ПСИХИЧЕСКОЕ ЗДОРОВЬЕ </a:t>
            </a:r>
            <a:endParaRPr sz="6000"/>
          </a:p>
          <a:p>
            <a:pPr marL="0" marR="0" lvl="0" indent="0" algn="ctr" rtl="0">
              <a:spcBef>
                <a:spcPts val="0"/>
              </a:spcBef>
              <a:spcAft>
                <a:spcPts val="0"/>
              </a:spcAft>
              <a:buNone/>
            </a:pPr>
            <a:r>
              <a:rPr lang="ru-RU" sz="6000" b="1" i="0" u="none" strike="noStrike" cap="none">
                <a:solidFill>
                  <a:srgbClr val="05856D"/>
                </a:solidFill>
                <a:latin typeface="Calibri"/>
                <a:ea typeface="Calibri"/>
                <a:cs typeface="Calibri"/>
                <a:sym typeface="Calibri"/>
              </a:rPr>
              <a:t>ДЕТЕЙ И</a:t>
            </a:r>
            <a:endParaRPr sz="6000"/>
          </a:p>
          <a:p>
            <a:pPr marL="0" marR="0" lvl="0" indent="0" algn="ctr" rtl="0">
              <a:spcBef>
                <a:spcPts val="0"/>
              </a:spcBef>
              <a:spcAft>
                <a:spcPts val="0"/>
              </a:spcAft>
              <a:buNone/>
            </a:pPr>
            <a:r>
              <a:rPr lang="ru-RU" sz="6000" b="1" i="0" u="none" strike="noStrike" cap="none">
                <a:solidFill>
                  <a:srgbClr val="05856D"/>
                </a:solidFill>
                <a:latin typeface="Calibri"/>
                <a:ea typeface="Calibri"/>
                <a:cs typeface="Calibri"/>
                <a:sym typeface="Calibri"/>
              </a:rPr>
              <a:t>ПОДРОСТКОВ</a:t>
            </a:r>
            <a:endParaRPr sz="6000"/>
          </a:p>
        </p:txBody>
      </p:sp>
      <p:sp>
        <p:nvSpPr>
          <p:cNvPr id="90" name="Google Shape;90;p1"/>
          <p:cNvSpPr/>
          <p:nvPr/>
        </p:nvSpPr>
        <p:spPr>
          <a:xfrm>
            <a:off x="7985449" y="4123186"/>
            <a:ext cx="2057711" cy="2054605"/>
          </a:xfrm>
          <a:prstGeom prst="rect">
            <a:avLst/>
          </a:prstGeom>
          <a:solidFill>
            <a:srgbClr val="62A2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5927738" y="6177791"/>
            <a:ext cx="2057711" cy="2054605"/>
          </a:xfrm>
          <a:prstGeom prst="rect">
            <a:avLst/>
          </a:prstGeom>
          <a:solidFill>
            <a:srgbClr val="FFC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p:nvPr/>
        </p:nvSpPr>
        <p:spPr>
          <a:xfrm>
            <a:off x="14158581" y="4123186"/>
            <a:ext cx="4115421" cy="2054605"/>
          </a:xfrm>
          <a:prstGeom prst="rect">
            <a:avLst/>
          </a:prstGeom>
          <a:solidFill>
            <a:srgbClr val="FDC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12100870" y="8232395"/>
            <a:ext cx="2057711" cy="2054605"/>
          </a:xfrm>
          <a:prstGeom prst="rect">
            <a:avLst/>
          </a:prstGeom>
          <a:solidFill>
            <a:srgbClr val="292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p:nvPr/>
        </p:nvSpPr>
        <p:spPr>
          <a:xfrm>
            <a:off x="12100870" y="0"/>
            <a:ext cx="2057711" cy="2068582"/>
          </a:xfrm>
          <a:prstGeom prst="rect">
            <a:avLst/>
          </a:prstGeom>
          <a:solidFill>
            <a:srgbClr val="469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 name="Google Shape;95;p1" descr="A person looking at the camera&#10;&#10;Description automatically generated"/>
          <p:cNvPicPr preferRelativeResize="0"/>
          <p:nvPr/>
        </p:nvPicPr>
        <p:blipFill rotWithShape="1">
          <a:blip r:embed="rId3">
            <a:alphaModFix/>
          </a:blip>
          <a:srcRect/>
          <a:stretch/>
        </p:blipFill>
        <p:spPr>
          <a:xfrm>
            <a:off x="9391650" y="2068581"/>
            <a:ext cx="4781550" cy="2685024"/>
          </a:xfrm>
          <a:prstGeom prst="rect">
            <a:avLst/>
          </a:prstGeom>
          <a:noFill/>
          <a:ln>
            <a:noFill/>
          </a:ln>
        </p:spPr>
      </p:pic>
      <p:pic>
        <p:nvPicPr>
          <p:cNvPr id="96" name="Google Shape;96;p1" descr="A young girl sitting on a table&#10;&#10;Description automatically generated"/>
          <p:cNvPicPr preferRelativeResize="0"/>
          <p:nvPr/>
        </p:nvPicPr>
        <p:blipFill rotWithShape="1">
          <a:blip r:embed="rId4">
            <a:alphaModFix/>
          </a:blip>
          <a:srcRect/>
          <a:stretch/>
        </p:blipFill>
        <p:spPr>
          <a:xfrm>
            <a:off x="13835883" y="7365146"/>
            <a:ext cx="4419600" cy="2946400"/>
          </a:xfrm>
          <a:prstGeom prst="rect">
            <a:avLst/>
          </a:prstGeom>
          <a:noFill/>
          <a:ln>
            <a:noFill/>
          </a:ln>
        </p:spPr>
      </p:pic>
      <p:pic>
        <p:nvPicPr>
          <p:cNvPr id="97" name="Google Shape;97;p1" descr="A group of people sitting at a table&#10;&#10;Description automatically generated"/>
          <p:cNvPicPr preferRelativeResize="0"/>
          <p:nvPr/>
        </p:nvPicPr>
        <p:blipFill rotWithShape="1">
          <a:blip r:embed="rId5">
            <a:alphaModFix/>
          </a:blip>
          <a:srcRect/>
          <a:stretch/>
        </p:blipFill>
        <p:spPr>
          <a:xfrm>
            <a:off x="7725015" y="7389692"/>
            <a:ext cx="4382782" cy="2921854"/>
          </a:xfrm>
          <a:prstGeom prst="rect">
            <a:avLst/>
          </a:prstGeom>
          <a:noFill/>
          <a:ln>
            <a:noFill/>
          </a:ln>
        </p:spPr>
      </p:pic>
      <p:pic>
        <p:nvPicPr>
          <p:cNvPr id="98" name="Google Shape;98;p1" descr="A person standing in front of a body of water&#10;&#10;Description automatically generated"/>
          <p:cNvPicPr preferRelativeResize="0"/>
          <p:nvPr/>
        </p:nvPicPr>
        <p:blipFill rotWithShape="1">
          <a:blip r:embed="rId6">
            <a:alphaModFix/>
          </a:blip>
          <a:srcRect/>
          <a:stretch/>
        </p:blipFill>
        <p:spPr>
          <a:xfrm>
            <a:off x="14119464" y="0"/>
            <a:ext cx="4096902" cy="4096902"/>
          </a:xfrm>
          <a:prstGeom prst="rect">
            <a:avLst/>
          </a:prstGeom>
          <a:noFill/>
          <a:ln>
            <a:noFill/>
          </a:ln>
        </p:spPr>
      </p:pic>
      <p:pic>
        <p:nvPicPr>
          <p:cNvPr id="99" name="Google Shape;99;p1" descr="A picture containing outdoor, grass, person, field&#10;&#10;Description automatically generated"/>
          <p:cNvPicPr preferRelativeResize="0"/>
          <p:nvPr/>
        </p:nvPicPr>
        <p:blipFill rotWithShape="1">
          <a:blip r:embed="rId7">
            <a:alphaModFix/>
          </a:blip>
          <a:srcRect/>
          <a:stretch/>
        </p:blipFill>
        <p:spPr>
          <a:xfrm>
            <a:off x="10043160" y="4638843"/>
            <a:ext cx="4096902" cy="2726303"/>
          </a:xfrm>
          <a:prstGeom prst="rect">
            <a:avLst/>
          </a:prstGeom>
          <a:noFill/>
          <a:ln>
            <a:noFill/>
          </a:ln>
        </p:spPr>
      </p:pic>
      <p:pic>
        <p:nvPicPr>
          <p:cNvPr id="100" name="Google Shape;100;p1" descr="A person in a blue shirt&#10;&#10;Description automatically generated"/>
          <p:cNvPicPr preferRelativeResize="0"/>
          <p:nvPr/>
        </p:nvPicPr>
        <p:blipFill rotWithShape="1">
          <a:blip r:embed="rId8">
            <a:alphaModFix/>
          </a:blip>
          <a:srcRect/>
          <a:stretch/>
        </p:blipFill>
        <p:spPr>
          <a:xfrm>
            <a:off x="15070266" y="4564098"/>
            <a:ext cx="2753308" cy="2155858"/>
          </a:xfrm>
          <a:prstGeom prst="rect">
            <a:avLst/>
          </a:prstGeom>
          <a:noFill/>
          <a:ln>
            <a:noFill/>
          </a:ln>
        </p:spPr>
      </p:pic>
      <p:sp>
        <p:nvSpPr>
          <p:cNvPr id="101" name="Google Shape;101;p1"/>
          <p:cNvSpPr txBox="1"/>
          <p:nvPr/>
        </p:nvSpPr>
        <p:spPr>
          <a:xfrm>
            <a:off x="689966" y="7949366"/>
            <a:ext cx="5825401" cy="212555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Calibri"/>
              <a:buNone/>
            </a:pPr>
            <a:endParaRPr sz="4400" b="1" i="0" u="none" strike="noStrike" cap="none">
              <a:solidFill>
                <a:srgbClr val="C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p:nvPr/>
        </p:nvSpPr>
        <p:spPr>
          <a:xfrm>
            <a:off x="265938" y="8230079"/>
            <a:ext cx="7361058" cy="1739071"/>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200" b="1">
                <a:solidFill>
                  <a:srgbClr val="05856D"/>
                </a:solidFill>
                <a:latin typeface="Calibri"/>
                <a:ea typeface="Calibri"/>
                <a:cs typeface="Calibri"/>
                <a:sym typeface="Calibri"/>
              </a:rPr>
              <a:t>Использование психоактивных веществ. Интернет-зависимость и игромания.</a:t>
            </a:r>
            <a:endParaRPr sz="3200" b="1">
              <a:solidFill>
                <a:srgbClr val="05856D"/>
              </a:solidFill>
              <a:latin typeface="Calibri"/>
              <a:ea typeface="Calibri"/>
              <a:cs typeface="Calibri"/>
              <a:sym typeface="Calibri"/>
            </a:endParaRPr>
          </a:p>
        </p:txBody>
      </p:sp>
      <p:sp>
        <p:nvSpPr>
          <p:cNvPr id="209" name="Google Shape;209;p10"/>
          <p:cNvSpPr/>
          <p:nvPr/>
        </p:nvSpPr>
        <p:spPr>
          <a:xfrm>
            <a:off x="265938" y="3830353"/>
            <a:ext cx="7277861" cy="1739072"/>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200" b="1">
                <a:solidFill>
                  <a:srgbClr val="05856D"/>
                </a:solidFill>
                <a:latin typeface="Calibri"/>
                <a:ea typeface="Calibri"/>
                <a:cs typeface="Calibri"/>
                <a:sym typeface="Calibri"/>
              </a:rPr>
              <a:t>Дети и молодежь, которые испытывают </a:t>
            </a:r>
            <a:r>
              <a:rPr lang="ru-RU" sz="3600" b="1">
                <a:solidFill>
                  <a:srgbClr val="C00000"/>
                </a:solidFill>
                <a:latin typeface="Calibri"/>
                <a:ea typeface="Calibri"/>
                <a:cs typeface="Calibri"/>
                <a:sym typeface="Calibri"/>
              </a:rPr>
              <a:t>издевательства</a:t>
            </a:r>
            <a:r>
              <a:rPr lang="ru-RU" sz="3200" b="1">
                <a:solidFill>
                  <a:srgbClr val="05856D"/>
                </a:solidFill>
                <a:latin typeface="Calibri"/>
                <a:ea typeface="Calibri"/>
                <a:cs typeface="Calibri"/>
                <a:sym typeface="Calibri"/>
              </a:rPr>
              <a:t> в школе, семье и др. местах.</a:t>
            </a:r>
            <a:endParaRPr sz="2000">
              <a:solidFill>
                <a:schemeClr val="dk1"/>
              </a:solidFill>
              <a:latin typeface="Calibri"/>
              <a:ea typeface="Calibri"/>
              <a:cs typeface="Calibri"/>
              <a:sym typeface="Calibri"/>
            </a:endParaRPr>
          </a:p>
        </p:txBody>
      </p:sp>
      <p:sp>
        <p:nvSpPr>
          <p:cNvPr id="210" name="Google Shape;210;p10"/>
          <p:cNvSpPr/>
          <p:nvPr/>
        </p:nvSpPr>
        <p:spPr>
          <a:xfrm>
            <a:off x="265939" y="2235469"/>
            <a:ext cx="7277861" cy="1239698"/>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200" b="1">
                <a:solidFill>
                  <a:srgbClr val="05856D"/>
                </a:solidFill>
                <a:latin typeface="Calibri"/>
                <a:ea typeface="Calibri"/>
                <a:cs typeface="Calibri"/>
                <a:sym typeface="Calibri"/>
              </a:rPr>
              <a:t>Экономические и материальные проблемы.</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211" name="Google Shape;211;p10"/>
          <p:cNvSpPr/>
          <p:nvPr/>
        </p:nvSpPr>
        <p:spPr>
          <a:xfrm>
            <a:off x="349135" y="5879218"/>
            <a:ext cx="7277860" cy="2169701"/>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3600" b="1">
                <a:solidFill>
                  <a:srgbClr val="C00000"/>
                </a:solidFill>
                <a:latin typeface="Calibri"/>
                <a:ea typeface="Calibri"/>
                <a:cs typeface="Calibri"/>
                <a:sym typeface="Calibri"/>
              </a:rPr>
              <a:t>Изменения </a:t>
            </a:r>
            <a:r>
              <a:rPr lang="ru-RU" sz="3200" b="1">
                <a:solidFill>
                  <a:srgbClr val="05856D"/>
                </a:solidFill>
                <a:latin typeface="Calibri"/>
                <a:ea typeface="Calibri"/>
                <a:cs typeface="Calibri"/>
                <a:sym typeface="Calibri"/>
              </a:rPr>
              <a:t>в жизни (переезд, смена школы, развод родителей, смерть близкого человека или животного и другое).</a:t>
            </a:r>
            <a:endParaRPr sz="3200" b="1">
              <a:solidFill>
                <a:srgbClr val="05856D"/>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212" name="Google Shape;212;p10"/>
          <p:cNvSpPr/>
          <p:nvPr/>
        </p:nvSpPr>
        <p:spPr>
          <a:xfrm>
            <a:off x="8064404" y="3879002"/>
            <a:ext cx="9859221" cy="1690424"/>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200" b="1">
                <a:solidFill>
                  <a:srgbClr val="05856D"/>
                </a:solidFill>
                <a:latin typeface="Calibri"/>
                <a:ea typeface="Calibri"/>
                <a:cs typeface="Calibri"/>
                <a:sym typeface="Calibri"/>
              </a:rPr>
              <a:t>Проблемы психического здоровья, попытка самоубийства или суицида у других членов семьи или близких к семье людей. </a:t>
            </a:r>
            <a:endParaRPr sz="2000">
              <a:solidFill>
                <a:schemeClr val="dk1"/>
              </a:solidFill>
              <a:latin typeface="Calibri"/>
              <a:ea typeface="Calibri"/>
              <a:cs typeface="Calibri"/>
              <a:sym typeface="Calibri"/>
            </a:endParaRPr>
          </a:p>
        </p:txBody>
      </p:sp>
      <p:sp>
        <p:nvSpPr>
          <p:cNvPr id="213" name="Google Shape;213;p10"/>
          <p:cNvSpPr/>
          <p:nvPr/>
        </p:nvSpPr>
        <p:spPr>
          <a:xfrm>
            <a:off x="8064403" y="2163962"/>
            <a:ext cx="9859222" cy="1562640"/>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200" b="1">
                <a:solidFill>
                  <a:srgbClr val="05856D"/>
                </a:solidFill>
                <a:latin typeface="Calibri"/>
                <a:ea typeface="Calibri"/>
                <a:cs typeface="Calibri"/>
                <a:sym typeface="Calibri"/>
              </a:rPr>
              <a:t>Слабое здоровье или хронические заболевания, изоляция, ограниченные возможности для получения образования.</a:t>
            </a:r>
            <a:endParaRPr sz="2000">
              <a:solidFill>
                <a:schemeClr val="dk1"/>
              </a:solidFill>
              <a:latin typeface="Calibri"/>
              <a:ea typeface="Calibri"/>
              <a:cs typeface="Calibri"/>
              <a:sym typeface="Calibri"/>
            </a:endParaRPr>
          </a:p>
        </p:txBody>
      </p:sp>
      <p:sp>
        <p:nvSpPr>
          <p:cNvPr id="214" name="Google Shape;214;p10"/>
          <p:cNvSpPr txBox="1">
            <a:spLocks noGrp="1"/>
          </p:cNvSpPr>
          <p:nvPr>
            <p:ph type="title"/>
          </p:nvPr>
        </p:nvSpPr>
        <p:spPr>
          <a:xfrm>
            <a:off x="-9617" y="428924"/>
            <a:ext cx="1792493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5856D"/>
              </a:buClr>
              <a:buSzPts val="4400"/>
              <a:buFont typeface="Calibri"/>
              <a:buNone/>
            </a:pPr>
            <a:r>
              <a:rPr lang="ru-RU" b="1">
                <a:solidFill>
                  <a:srgbClr val="05856D"/>
                </a:solidFill>
                <a:latin typeface="Calibri"/>
                <a:ea typeface="Calibri"/>
                <a:cs typeface="Calibri"/>
                <a:sym typeface="Calibri"/>
              </a:rPr>
              <a:t>Ситуации, которые могут приводить к проблемам психического здоровья у детей и молодежи</a:t>
            </a:r>
            <a:endParaRPr/>
          </a:p>
        </p:txBody>
      </p:sp>
      <p:sp>
        <p:nvSpPr>
          <p:cNvPr id="215" name="Google Shape;215;p10"/>
          <p:cNvSpPr/>
          <p:nvPr/>
        </p:nvSpPr>
        <p:spPr>
          <a:xfrm>
            <a:off x="8079644" y="8047044"/>
            <a:ext cx="9942419" cy="1707301"/>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600" b="1">
                <a:solidFill>
                  <a:srgbClr val="C00000"/>
                </a:solidFill>
                <a:latin typeface="Calibri"/>
                <a:ea typeface="Calibri"/>
                <a:cs typeface="Calibri"/>
                <a:sym typeface="Calibri"/>
              </a:rPr>
              <a:t>Недостаток внимания и заботы </a:t>
            </a:r>
            <a:r>
              <a:rPr lang="ru-RU" sz="3200" b="1">
                <a:solidFill>
                  <a:srgbClr val="05856D"/>
                </a:solidFill>
                <a:latin typeface="Calibri"/>
                <a:ea typeface="Calibri"/>
                <a:cs typeface="Calibri"/>
                <a:sym typeface="Calibri"/>
              </a:rPr>
              <a:t>(рождение другого ребенка, слишком много домашней работы по дому или уходу за другими детьми, членами семьи и др.)</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216" name="Google Shape;216;p10"/>
          <p:cNvSpPr/>
          <p:nvPr/>
        </p:nvSpPr>
        <p:spPr>
          <a:xfrm>
            <a:off x="8079644" y="5962942"/>
            <a:ext cx="9859221" cy="1690424"/>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600" b="1">
                <a:solidFill>
                  <a:srgbClr val="C00000"/>
                </a:solidFill>
                <a:latin typeface="Calibri"/>
                <a:ea typeface="Calibri"/>
                <a:cs typeface="Calibri"/>
                <a:sym typeface="Calibri"/>
              </a:rPr>
              <a:t>Травмирующая ситуация </a:t>
            </a:r>
            <a:r>
              <a:rPr lang="ru-RU" sz="3200" b="1">
                <a:solidFill>
                  <a:srgbClr val="05856D"/>
                </a:solidFill>
                <a:latin typeface="Calibri"/>
                <a:ea typeface="Calibri"/>
                <a:cs typeface="Calibri"/>
                <a:sym typeface="Calibri"/>
              </a:rPr>
              <a:t>(неважно как давно). Жестокое обращение. Если ребенок был жертвой или свидетелем жестокого обращения или преступления.</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p:nvPr/>
        </p:nvSpPr>
        <p:spPr>
          <a:xfrm>
            <a:off x="526102" y="2420390"/>
            <a:ext cx="8295457" cy="5113704"/>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200" b="1">
                <a:solidFill>
                  <a:srgbClr val="05856D"/>
                </a:solidFill>
                <a:latin typeface="Calibri"/>
                <a:ea typeface="Calibri"/>
                <a:cs typeface="Calibri"/>
                <a:sym typeface="Calibri"/>
              </a:rPr>
              <a:t>К сожалению, очень много детей и молодежи не получают помощь своевременно. Нарушения психического здоровья могут помешать детям и подросткам преуспеть в школе, завести друзей или стать независимыми от своих родителей. У детей и подростков с нарушениями психического здоровья могут быть проблемы с достижением основных этапов своего развития.</a:t>
            </a:r>
            <a:endParaRPr sz="2000">
              <a:solidFill>
                <a:schemeClr val="dk1"/>
              </a:solidFill>
              <a:latin typeface="Calibri"/>
              <a:ea typeface="Calibri"/>
              <a:cs typeface="Calibri"/>
              <a:sym typeface="Calibri"/>
            </a:endParaRPr>
          </a:p>
        </p:txBody>
      </p:sp>
      <p:sp>
        <p:nvSpPr>
          <p:cNvPr id="223" name="Google Shape;223;p11"/>
          <p:cNvSpPr txBox="1">
            <a:spLocks noGrp="1"/>
          </p:cNvSpPr>
          <p:nvPr>
            <p:ph type="body" idx="1"/>
          </p:nvPr>
        </p:nvSpPr>
        <p:spPr>
          <a:xfrm>
            <a:off x="549655" y="8420100"/>
            <a:ext cx="17292229" cy="16764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00000"/>
              </a:buClr>
              <a:buSzPts val="4000"/>
              <a:buNone/>
            </a:pPr>
            <a:r>
              <a:rPr lang="ru-RU" sz="4000" b="1">
                <a:solidFill>
                  <a:srgbClr val="C00000"/>
                </a:solidFill>
              </a:rPr>
              <a:t>Большинство проблем психического здоровья у взрослых </a:t>
            </a:r>
            <a:endParaRPr/>
          </a:p>
          <a:p>
            <a:pPr marL="0" lvl="0" indent="0" algn="ctr" rtl="0">
              <a:spcBef>
                <a:spcPts val="0"/>
              </a:spcBef>
              <a:spcAft>
                <a:spcPts val="0"/>
              </a:spcAft>
              <a:buClr>
                <a:srgbClr val="C00000"/>
              </a:buClr>
              <a:buSzPts val="4000"/>
              <a:buNone/>
            </a:pPr>
            <a:r>
              <a:rPr lang="ru-RU" sz="4000" b="1">
                <a:solidFill>
                  <a:srgbClr val="C00000"/>
                </a:solidFill>
              </a:rPr>
              <a:t>начинаются в подростковом возрасте.</a:t>
            </a:r>
            <a:endParaRPr/>
          </a:p>
        </p:txBody>
      </p:sp>
      <p:sp>
        <p:nvSpPr>
          <p:cNvPr id="224" name="Google Shape;224;p11"/>
          <p:cNvSpPr/>
          <p:nvPr/>
        </p:nvSpPr>
        <p:spPr>
          <a:xfrm>
            <a:off x="9466442" y="2468197"/>
            <a:ext cx="8295456" cy="5113703"/>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200" b="1">
                <a:solidFill>
                  <a:srgbClr val="05856D"/>
                </a:solidFill>
                <a:latin typeface="Calibri"/>
                <a:ea typeface="Calibri"/>
                <a:cs typeface="Calibri"/>
                <a:sym typeface="Calibri"/>
              </a:rPr>
              <a:t>Хорошая новость – расстройства психического здоровья излечимы. Есть много разных подходов к оказанию помощи детям и молодежи, борющимся с проблемами эмоционального или психического здоровья. Получение помощи на раннем этапе очень важно. Это может предотвратить усугубление проблем и уменьшить их влияние на развитие ребенка и его будущую взрослую жизнь</a:t>
            </a:r>
            <a:r>
              <a:rPr lang="ru-RU" sz="2800" b="1">
                <a:solidFill>
                  <a:srgbClr val="05856D"/>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225" name="Google Shape;225;p11"/>
          <p:cNvSpPr txBox="1"/>
          <p:nvPr/>
        </p:nvSpPr>
        <p:spPr>
          <a:xfrm>
            <a:off x="685800" y="190500"/>
            <a:ext cx="17292229" cy="1371600"/>
          </a:xfrm>
          <a:prstGeom prst="rect">
            <a:avLst/>
          </a:prstGeom>
          <a:noFill/>
          <a:ln>
            <a:noFill/>
          </a:ln>
        </p:spPr>
        <p:txBody>
          <a:bodyPr spcFirstLastPara="1" wrap="square" lIns="91425" tIns="45700" rIns="91425" bIns="45700" anchor="t" anchorCtr="0">
            <a:normAutofit lnSpcReduction="10000"/>
          </a:bodyPr>
          <a:lstStyle/>
          <a:p>
            <a:pPr marL="0" marR="0" lvl="0" indent="0" algn="ctr" rtl="0">
              <a:spcBef>
                <a:spcPts val="0"/>
              </a:spcBef>
              <a:spcAft>
                <a:spcPts val="0"/>
              </a:spcAft>
              <a:buClr>
                <a:srgbClr val="05856D"/>
              </a:buClr>
              <a:buSzPts val="4400"/>
              <a:buFont typeface="Arial"/>
              <a:buNone/>
            </a:pPr>
            <a:r>
              <a:rPr lang="ru-RU" sz="4400" b="1">
                <a:solidFill>
                  <a:srgbClr val="05856D"/>
                </a:solidFill>
                <a:latin typeface="Calibri"/>
                <a:ea typeface="Calibri"/>
                <a:cs typeface="Calibri"/>
                <a:sym typeface="Calibri"/>
              </a:rPr>
              <a:t>Проблемы психического здоровья могут возникнуть и повлиять </a:t>
            </a:r>
            <a:endParaRPr/>
          </a:p>
          <a:p>
            <a:pPr marL="0" marR="0" lvl="0" indent="0" algn="ctr" rtl="0">
              <a:spcBef>
                <a:spcPts val="0"/>
              </a:spcBef>
              <a:spcAft>
                <a:spcPts val="0"/>
              </a:spcAft>
              <a:buClr>
                <a:srgbClr val="05856D"/>
              </a:buClr>
              <a:buSzPts val="4400"/>
              <a:buFont typeface="Arial"/>
              <a:buNone/>
            </a:pPr>
            <a:r>
              <a:rPr lang="ru-RU" sz="4400" b="1">
                <a:solidFill>
                  <a:srgbClr val="05856D"/>
                </a:solidFill>
                <a:latin typeface="Calibri"/>
                <a:ea typeface="Calibri"/>
                <a:cs typeface="Calibri"/>
                <a:sym typeface="Calibri"/>
              </a:rPr>
              <a:t>на детей в любом возрасте.</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1" name="Google Shape;231;p12"/>
          <p:cNvGrpSpPr/>
          <p:nvPr/>
        </p:nvGrpSpPr>
        <p:grpSpPr>
          <a:xfrm>
            <a:off x="285567" y="1845793"/>
            <a:ext cx="7565047" cy="1136700"/>
            <a:chOff x="0" y="0"/>
            <a:chExt cx="10086730" cy="1515600"/>
          </a:xfrm>
        </p:grpSpPr>
        <p:sp>
          <p:nvSpPr>
            <p:cNvPr id="232" name="Google Shape;232;p12"/>
            <p:cNvSpPr/>
            <p:nvPr/>
          </p:nvSpPr>
          <p:spPr>
            <a:xfrm>
              <a:off x="0" y="0"/>
              <a:ext cx="10086730" cy="1515600"/>
            </a:xfrm>
            <a:custGeom>
              <a:avLst/>
              <a:gdLst/>
              <a:ahLst/>
              <a:cxnLst/>
              <a:rect l="l" t="t" r="r" b="b"/>
              <a:pathLst>
                <a:path w="17273519" h="2595464" extrusionOk="0">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a:ln>
              <a:noFill/>
            </a:ln>
          </p:spPr>
        </p:sp>
        <p:sp>
          <p:nvSpPr>
            <p:cNvPr id="233" name="Google Shape;233;p12"/>
            <p:cNvSpPr txBox="1"/>
            <p:nvPr/>
          </p:nvSpPr>
          <p:spPr>
            <a:xfrm>
              <a:off x="787157" y="497659"/>
              <a:ext cx="8512417" cy="572892"/>
            </a:xfrm>
            <a:prstGeom prst="rect">
              <a:avLst/>
            </a:prstGeom>
            <a:noFill/>
            <a:ln>
              <a:noFill/>
            </a:ln>
          </p:spPr>
          <p:txBody>
            <a:bodyPr spcFirstLastPara="1" wrap="square" lIns="0" tIns="0" rIns="0" bIns="0" anchor="t" anchorCtr="0">
              <a:spAutoFit/>
            </a:bodyPr>
            <a:lstStyle/>
            <a:p>
              <a:pPr marL="0" marR="0" lvl="0" indent="0" algn="ctr" rtl="0">
                <a:lnSpc>
                  <a:spcPct val="88888"/>
                </a:lnSpc>
                <a:spcBef>
                  <a:spcPts val="0"/>
                </a:spcBef>
                <a:spcAft>
                  <a:spcPts val="0"/>
                </a:spcAft>
                <a:buNone/>
              </a:pPr>
              <a:r>
                <a:rPr lang="ru-RU" sz="3600" b="1">
                  <a:solidFill>
                    <a:srgbClr val="3D420C"/>
                  </a:solidFill>
                  <a:latin typeface="Calibri"/>
                  <a:ea typeface="Calibri"/>
                  <a:cs typeface="Calibri"/>
                  <a:sym typeface="Calibri"/>
                </a:rPr>
                <a:t>ИЗМЕНЕНИЯ В МЫШЛЕНИИ</a:t>
              </a:r>
              <a:endParaRPr/>
            </a:p>
          </p:txBody>
        </p:sp>
      </p:grpSp>
      <p:grpSp>
        <p:nvGrpSpPr>
          <p:cNvPr id="234" name="Google Shape;234;p12"/>
          <p:cNvGrpSpPr/>
          <p:nvPr/>
        </p:nvGrpSpPr>
        <p:grpSpPr>
          <a:xfrm>
            <a:off x="5029200" y="3211113"/>
            <a:ext cx="7565047" cy="1132640"/>
            <a:chOff x="0" y="0"/>
            <a:chExt cx="10086730" cy="1510186"/>
          </a:xfrm>
        </p:grpSpPr>
        <p:sp>
          <p:nvSpPr>
            <p:cNvPr id="235" name="Google Shape;235;p12"/>
            <p:cNvSpPr/>
            <p:nvPr/>
          </p:nvSpPr>
          <p:spPr>
            <a:xfrm>
              <a:off x="0" y="0"/>
              <a:ext cx="10086730" cy="1510186"/>
            </a:xfrm>
            <a:custGeom>
              <a:avLst/>
              <a:gdLst/>
              <a:ahLst/>
              <a:cxnLst/>
              <a:rect l="l" t="t" r="r" b="b"/>
              <a:pathLst>
                <a:path w="17273519" h="2586193" extrusionOk="0">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a:ln>
              <a:noFill/>
            </a:ln>
          </p:spPr>
        </p:sp>
        <p:sp>
          <p:nvSpPr>
            <p:cNvPr id="236" name="Google Shape;236;p12"/>
            <p:cNvSpPr txBox="1"/>
            <p:nvPr/>
          </p:nvSpPr>
          <p:spPr>
            <a:xfrm>
              <a:off x="787157" y="494950"/>
              <a:ext cx="8512417" cy="572892"/>
            </a:xfrm>
            <a:prstGeom prst="rect">
              <a:avLst/>
            </a:prstGeom>
            <a:noFill/>
            <a:ln>
              <a:noFill/>
            </a:ln>
          </p:spPr>
          <p:txBody>
            <a:bodyPr spcFirstLastPara="1" wrap="square" lIns="0" tIns="0" rIns="0" bIns="0" anchor="t" anchorCtr="0">
              <a:spAutoFit/>
            </a:bodyPr>
            <a:lstStyle/>
            <a:p>
              <a:pPr marL="0" marR="0" lvl="0" indent="0" algn="ctr" rtl="0">
                <a:lnSpc>
                  <a:spcPct val="88888"/>
                </a:lnSpc>
                <a:spcBef>
                  <a:spcPts val="0"/>
                </a:spcBef>
                <a:spcAft>
                  <a:spcPts val="0"/>
                </a:spcAft>
                <a:buNone/>
              </a:pPr>
              <a:r>
                <a:rPr lang="ru-RU" sz="3600" b="1">
                  <a:solidFill>
                    <a:srgbClr val="3D420C"/>
                  </a:solidFill>
                  <a:latin typeface="Calibri"/>
                  <a:ea typeface="Calibri"/>
                  <a:cs typeface="Calibri"/>
                  <a:sym typeface="Calibri"/>
                </a:rPr>
                <a:t>ИЗМЕНЕНИЯ В ЧУВСТВАХ</a:t>
              </a:r>
              <a:endParaRPr/>
            </a:p>
          </p:txBody>
        </p:sp>
      </p:grpSp>
      <p:grpSp>
        <p:nvGrpSpPr>
          <p:cNvPr id="237" name="Google Shape;237;p12"/>
          <p:cNvGrpSpPr/>
          <p:nvPr/>
        </p:nvGrpSpPr>
        <p:grpSpPr>
          <a:xfrm>
            <a:off x="207353" y="4572373"/>
            <a:ext cx="7565047" cy="1132640"/>
            <a:chOff x="0" y="0"/>
            <a:chExt cx="10086730" cy="1510186"/>
          </a:xfrm>
        </p:grpSpPr>
        <p:sp>
          <p:nvSpPr>
            <p:cNvPr id="238" name="Google Shape;238;p12"/>
            <p:cNvSpPr/>
            <p:nvPr/>
          </p:nvSpPr>
          <p:spPr>
            <a:xfrm>
              <a:off x="0" y="0"/>
              <a:ext cx="10086730" cy="1510186"/>
            </a:xfrm>
            <a:custGeom>
              <a:avLst/>
              <a:gdLst/>
              <a:ahLst/>
              <a:cxnLst/>
              <a:rect l="l" t="t" r="r" b="b"/>
              <a:pathLst>
                <a:path w="17273519" h="2586193" extrusionOk="0">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a:ln>
              <a:noFill/>
            </a:ln>
          </p:spPr>
        </p:sp>
        <p:sp>
          <p:nvSpPr>
            <p:cNvPr id="239" name="Google Shape;239;p12"/>
            <p:cNvSpPr txBox="1"/>
            <p:nvPr/>
          </p:nvSpPr>
          <p:spPr>
            <a:xfrm>
              <a:off x="787157" y="494950"/>
              <a:ext cx="8512417" cy="572892"/>
            </a:xfrm>
            <a:prstGeom prst="rect">
              <a:avLst/>
            </a:prstGeom>
            <a:noFill/>
            <a:ln>
              <a:noFill/>
            </a:ln>
          </p:spPr>
          <p:txBody>
            <a:bodyPr spcFirstLastPara="1" wrap="square" lIns="0" tIns="0" rIns="0" bIns="0" anchor="t" anchorCtr="0">
              <a:spAutoFit/>
            </a:bodyPr>
            <a:lstStyle/>
            <a:p>
              <a:pPr marL="0" marR="0" lvl="0" indent="0" algn="ctr" rtl="0">
                <a:lnSpc>
                  <a:spcPct val="88888"/>
                </a:lnSpc>
                <a:spcBef>
                  <a:spcPts val="0"/>
                </a:spcBef>
                <a:spcAft>
                  <a:spcPts val="0"/>
                </a:spcAft>
                <a:buNone/>
              </a:pPr>
              <a:r>
                <a:rPr lang="ru-RU" sz="3600" b="1">
                  <a:solidFill>
                    <a:srgbClr val="3D420C"/>
                  </a:solidFill>
                  <a:latin typeface="Calibri"/>
                  <a:ea typeface="Calibri"/>
                  <a:cs typeface="Calibri"/>
                  <a:sym typeface="Calibri"/>
                </a:rPr>
                <a:t>ИЗМЕНЕНИЯ В ПОВЕДЕНИИ</a:t>
              </a:r>
              <a:endParaRPr/>
            </a:p>
          </p:txBody>
        </p:sp>
      </p:grpSp>
      <p:grpSp>
        <p:nvGrpSpPr>
          <p:cNvPr id="240" name="Google Shape;240;p12"/>
          <p:cNvGrpSpPr/>
          <p:nvPr/>
        </p:nvGrpSpPr>
        <p:grpSpPr>
          <a:xfrm>
            <a:off x="5619568" y="5898564"/>
            <a:ext cx="7565047" cy="1132640"/>
            <a:chOff x="0" y="0"/>
            <a:chExt cx="10086730" cy="1510186"/>
          </a:xfrm>
        </p:grpSpPr>
        <p:sp>
          <p:nvSpPr>
            <p:cNvPr id="241" name="Google Shape;241;p12"/>
            <p:cNvSpPr/>
            <p:nvPr/>
          </p:nvSpPr>
          <p:spPr>
            <a:xfrm>
              <a:off x="0" y="0"/>
              <a:ext cx="10086730" cy="1510186"/>
            </a:xfrm>
            <a:custGeom>
              <a:avLst/>
              <a:gdLst/>
              <a:ahLst/>
              <a:cxnLst/>
              <a:rect l="l" t="t" r="r" b="b"/>
              <a:pathLst>
                <a:path w="17273519" h="2586193" extrusionOk="0">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a:ln>
              <a:noFill/>
            </a:ln>
          </p:spPr>
        </p:sp>
        <p:sp>
          <p:nvSpPr>
            <p:cNvPr id="242" name="Google Shape;242;p12"/>
            <p:cNvSpPr txBox="1"/>
            <p:nvPr/>
          </p:nvSpPr>
          <p:spPr>
            <a:xfrm>
              <a:off x="787157" y="494950"/>
              <a:ext cx="8512417" cy="572892"/>
            </a:xfrm>
            <a:prstGeom prst="rect">
              <a:avLst/>
            </a:prstGeom>
            <a:noFill/>
            <a:ln>
              <a:noFill/>
            </a:ln>
          </p:spPr>
          <p:txBody>
            <a:bodyPr spcFirstLastPara="1" wrap="square" lIns="0" tIns="0" rIns="0" bIns="0" anchor="t" anchorCtr="0">
              <a:spAutoFit/>
            </a:bodyPr>
            <a:lstStyle/>
            <a:p>
              <a:pPr marL="0" marR="0" lvl="0" indent="0" algn="ctr" rtl="0">
                <a:lnSpc>
                  <a:spcPct val="88888"/>
                </a:lnSpc>
                <a:spcBef>
                  <a:spcPts val="0"/>
                </a:spcBef>
                <a:spcAft>
                  <a:spcPts val="0"/>
                </a:spcAft>
                <a:buNone/>
              </a:pPr>
              <a:r>
                <a:rPr lang="ru-RU" sz="3600" b="1">
                  <a:solidFill>
                    <a:srgbClr val="3D420C"/>
                  </a:solidFill>
                  <a:latin typeface="Calibri"/>
                  <a:ea typeface="Calibri"/>
                  <a:cs typeface="Calibri"/>
                  <a:sym typeface="Calibri"/>
                </a:rPr>
                <a:t>ФИЗИЧЕСКИЕ ИЗМЕНЕНИЯ</a:t>
              </a:r>
              <a:endParaRPr/>
            </a:p>
          </p:txBody>
        </p:sp>
      </p:grpSp>
      <p:sp>
        <p:nvSpPr>
          <p:cNvPr id="243" name="Google Shape;243;p12"/>
          <p:cNvSpPr txBox="1"/>
          <p:nvPr/>
        </p:nvSpPr>
        <p:spPr>
          <a:xfrm>
            <a:off x="285567" y="72332"/>
            <a:ext cx="12502177" cy="147732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4800" b="1">
                <a:solidFill>
                  <a:srgbClr val="189F87"/>
                </a:solidFill>
                <a:latin typeface="Calibri"/>
                <a:ea typeface="Calibri"/>
                <a:cs typeface="Calibri"/>
                <a:sym typeface="Calibri"/>
              </a:rPr>
              <a:t>Как мне узнать, есть ли у моего ребенка проблемы с психическим здоровьем?</a:t>
            </a:r>
            <a:endParaRPr/>
          </a:p>
        </p:txBody>
      </p:sp>
      <p:pic>
        <p:nvPicPr>
          <p:cNvPr id="244" name="Google Shape;244;p12" descr="A picture containing shirt, hat&#10;&#10;Description automatically generated"/>
          <p:cNvPicPr preferRelativeResize="0"/>
          <p:nvPr/>
        </p:nvPicPr>
        <p:blipFill rotWithShape="1">
          <a:blip r:embed="rId3">
            <a:alphaModFix/>
          </a:blip>
          <a:srcRect/>
          <a:stretch/>
        </p:blipFill>
        <p:spPr>
          <a:xfrm>
            <a:off x="12787745" y="116031"/>
            <a:ext cx="5486400" cy="5486400"/>
          </a:xfrm>
          <a:prstGeom prst="rect">
            <a:avLst/>
          </a:prstGeom>
          <a:noFill/>
          <a:ln>
            <a:noFill/>
          </a:ln>
        </p:spPr>
      </p:pic>
      <p:sp>
        <p:nvSpPr>
          <p:cNvPr id="245" name="Google Shape;245;p12"/>
          <p:cNvSpPr/>
          <p:nvPr/>
        </p:nvSpPr>
        <p:spPr>
          <a:xfrm>
            <a:off x="228600" y="7942896"/>
            <a:ext cx="17830799" cy="156966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u-RU" sz="3200">
                <a:solidFill>
                  <a:srgbClr val="333333"/>
                </a:solidFill>
                <a:latin typeface="Arial"/>
                <a:ea typeface="Arial"/>
                <a:cs typeface="Arial"/>
                <a:sym typeface="Arial"/>
              </a:rPr>
              <a:t>Исследование по последствиям влияния Covid-19 на детей и семьи с детьми, проведенное в Казахстане: показало, что к</a:t>
            </a:r>
            <a:r>
              <a:rPr lang="ru-RU" sz="3200" b="0" i="0" u="none" strike="noStrike" cap="none">
                <a:solidFill>
                  <a:srgbClr val="333333"/>
                </a:solidFill>
                <a:latin typeface="Arial"/>
                <a:ea typeface="Arial"/>
                <a:cs typeface="Arial"/>
                <a:sym typeface="Arial"/>
              </a:rPr>
              <a:t>аждый пятый родитель отметил ухудшение психоэмоционального состояния своего ребенка школьного возраста в период карантина</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3"/>
          <p:cNvSpPr txBox="1"/>
          <p:nvPr/>
        </p:nvSpPr>
        <p:spPr>
          <a:xfrm>
            <a:off x="-152400" y="212540"/>
            <a:ext cx="11808495"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4800" b="1">
                <a:solidFill>
                  <a:srgbClr val="189F87"/>
                </a:solidFill>
                <a:latin typeface="Calibri"/>
                <a:ea typeface="Calibri"/>
                <a:cs typeface="Calibri"/>
                <a:sym typeface="Calibri"/>
              </a:rPr>
              <a:t>Как мне узнать, есть ли у моего ребенка</a:t>
            </a:r>
            <a:endParaRPr sz="4800" b="1">
              <a:solidFill>
                <a:srgbClr val="C00000"/>
              </a:solidFill>
              <a:latin typeface="Calibri"/>
              <a:ea typeface="Calibri"/>
              <a:cs typeface="Calibri"/>
              <a:sym typeface="Calibri"/>
            </a:endParaRPr>
          </a:p>
        </p:txBody>
      </p:sp>
      <p:sp>
        <p:nvSpPr>
          <p:cNvPr id="252" name="Google Shape;252;p13"/>
          <p:cNvSpPr txBox="1"/>
          <p:nvPr/>
        </p:nvSpPr>
        <p:spPr>
          <a:xfrm>
            <a:off x="301562" y="2598550"/>
            <a:ext cx="7565047" cy="4585871"/>
          </a:xfrm>
          <a:prstGeom prst="rect">
            <a:avLst/>
          </a:prstGeom>
          <a:noFill/>
          <a:ln>
            <a:noFill/>
          </a:ln>
        </p:spPr>
        <p:txBody>
          <a:bodyPr spcFirstLastPara="1" wrap="square" lIns="0" tIns="0" rIns="0" bIns="0" anchor="t" anchorCtr="0">
            <a:spAutoFit/>
          </a:bodyPr>
          <a:lstStyle/>
          <a:p>
            <a:pPr marL="457200" marR="0" lvl="0" indent="-457200" algn="l" rtl="0">
              <a:spcBef>
                <a:spcPts val="0"/>
              </a:spcBef>
              <a:spcAft>
                <a:spcPts val="0"/>
              </a:spcAft>
              <a:buClr>
                <a:srgbClr val="0070C0"/>
              </a:buClr>
              <a:buSzPts val="3600"/>
              <a:buFont typeface="Noto Sans Symbols"/>
              <a:buChar char="✔"/>
            </a:pPr>
            <a:r>
              <a:rPr lang="ru-RU" sz="3600" b="1">
                <a:solidFill>
                  <a:srgbClr val="0070C0"/>
                </a:solidFill>
                <a:latin typeface="Calibri"/>
                <a:ea typeface="Calibri"/>
                <a:cs typeface="Calibri"/>
                <a:sym typeface="Calibri"/>
              </a:rPr>
              <a:t>Говорить о себе негативные вещи или обвиняет себя в вещах, находящихся вне своего контроля</a:t>
            </a:r>
            <a:endParaRPr/>
          </a:p>
          <a:p>
            <a:pPr marL="457200" marR="0" lvl="0" indent="-457200" algn="l" rtl="0">
              <a:spcBef>
                <a:spcPts val="400"/>
              </a:spcBef>
              <a:spcAft>
                <a:spcPts val="0"/>
              </a:spcAft>
              <a:buClr>
                <a:srgbClr val="0070C0"/>
              </a:buClr>
              <a:buSzPts val="3600"/>
              <a:buFont typeface="Noto Sans Symbols"/>
              <a:buChar char="✔"/>
            </a:pPr>
            <a:r>
              <a:rPr lang="ru-RU" sz="3600" b="1">
                <a:solidFill>
                  <a:srgbClr val="0070C0"/>
                </a:solidFill>
                <a:latin typeface="Calibri"/>
                <a:ea typeface="Calibri"/>
                <a:cs typeface="Calibri"/>
                <a:sym typeface="Calibri"/>
              </a:rPr>
              <a:t>Проблемы с концентрацией внимания</a:t>
            </a:r>
            <a:endParaRPr/>
          </a:p>
          <a:p>
            <a:pPr marL="457200" marR="0" lvl="0" indent="-457200" algn="l" rtl="0">
              <a:spcBef>
                <a:spcPts val="400"/>
              </a:spcBef>
              <a:spcAft>
                <a:spcPts val="0"/>
              </a:spcAft>
              <a:buClr>
                <a:srgbClr val="0070C0"/>
              </a:buClr>
              <a:buSzPts val="3600"/>
              <a:buFont typeface="Noto Sans Symbols"/>
              <a:buChar char="✔"/>
            </a:pPr>
            <a:r>
              <a:rPr lang="ru-RU" sz="3600" b="1">
                <a:solidFill>
                  <a:srgbClr val="0070C0"/>
                </a:solidFill>
                <a:latin typeface="Calibri"/>
                <a:ea typeface="Calibri"/>
                <a:cs typeface="Calibri"/>
                <a:sym typeface="Calibri"/>
              </a:rPr>
              <a:t>Частые негативные мысли</a:t>
            </a:r>
            <a:endParaRPr/>
          </a:p>
          <a:p>
            <a:pPr marL="457200" marR="0" lvl="0" indent="-457200" algn="l" rtl="0">
              <a:spcBef>
                <a:spcPts val="400"/>
              </a:spcBef>
              <a:spcAft>
                <a:spcPts val="0"/>
              </a:spcAft>
              <a:buClr>
                <a:srgbClr val="0070C0"/>
              </a:buClr>
              <a:buSzPts val="3600"/>
              <a:buFont typeface="Noto Sans Symbols"/>
              <a:buChar char="✔"/>
            </a:pPr>
            <a:r>
              <a:rPr lang="ru-RU" sz="3600" b="1">
                <a:solidFill>
                  <a:srgbClr val="0070C0"/>
                </a:solidFill>
                <a:latin typeface="Calibri"/>
                <a:ea typeface="Calibri"/>
                <a:cs typeface="Calibri"/>
                <a:sym typeface="Calibri"/>
              </a:rPr>
              <a:t>Изменения в успеваемости в школе</a:t>
            </a:r>
            <a:endParaRPr sz="3600" b="1">
              <a:solidFill>
                <a:srgbClr val="0070C0"/>
              </a:solidFill>
              <a:latin typeface="Calibri"/>
              <a:ea typeface="Calibri"/>
              <a:cs typeface="Calibri"/>
              <a:sym typeface="Calibri"/>
            </a:endParaRPr>
          </a:p>
        </p:txBody>
      </p:sp>
      <p:sp>
        <p:nvSpPr>
          <p:cNvPr id="253" name="Google Shape;253;p13"/>
          <p:cNvSpPr txBox="1"/>
          <p:nvPr/>
        </p:nvSpPr>
        <p:spPr>
          <a:xfrm>
            <a:off x="7276243" y="5351158"/>
            <a:ext cx="10870441" cy="3980577"/>
          </a:xfrm>
          <a:prstGeom prst="rect">
            <a:avLst/>
          </a:prstGeom>
          <a:noFill/>
          <a:ln>
            <a:noFill/>
          </a:ln>
        </p:spPr>
        <p:txBody>
          <a:bodyPr spcFirstLastPara="1" wrap="square" lIns="0" tIns="0" rIns="0" bIns="0" anchor="t" anchorCtr="0">
            <a:spAutoFit/>
          </a:bodyPr>
          <a:lstStyle/>
          <a:p>
            <a:pPr marL="457200" marR="0" lvl="0" indent="-457200" algn="l" rtl="0">
              <a:spcBef>
                <a:spcPts val="0"/>
              </a:spcBef>
              <a:spcAft>
                <a:spcPts val="0"/>
              </a:spcAft>
              <a:buClr>
                <a:srgbClr val="C00000"/>
              </a:buClr>
              <a:buSzPts val="3600"/>
              <a:buFont typeface="Noto Sans Symbols"/>
              <a:buChar char="✔"/>
            </a:pPr>
            <a:r>
              <a:rPr lang="ru-RU" sz="3600" b="1">
                <a:solidFill>
                  <a:srgbClr val="C00000"/>
                </a:solidFill>
                <a:latin typeface="Calibri"/>
                <a:ea typeface="Calibri"/>
                <a:cs typeface="Calibri"/>
                <a:sym typeface="Calibri"/>
              </a:rPr>
              <a:t>Реакции или чувства, которые кажутся более выраженными чем реальная ситуация</a:t>
            </a:r>
            <a:endParaRPr/>
          </a:p>
          <a:p>
            <a:pPr marL="457200" marR="0" lvl="0" indent="-457200" algn="l" rtl="0">
              <a:spcBef>
                <a:spcPts val="400"/>
              </a:spcBef>
              <a:spcAft>
                <a:spcPts val="0"/>
              </a:spcAft>
              <a:buClr>
                <a:srgbClr val="C00000"/>
              </a:buClr>
              <a:buSzPts val="3600"/>
              <a:buFont typeface="Noto Sans Symbols"/>
              <a:buChar char="✔"/>
            </a:pPr>
            <a:r>
              <a:rPr lang="ru-RU" sz="3600" b="1">
                <a:solidFill>
                  <a:srgbClr val="C00000"/>
                </a:solidFill>
                <a:latin typeface="Calibri"/>
                <a:ea typeface="Calibri"/>
                <a:cs typeface="Calibri"/>
                <a:sym typeface="Calibri"/>
              </a:rPr>
              <a:t>Выглядит очень несчастным, обеспокоенным, виноватым, напуганным, раздражительным, грустным или злым</a:t>
            </a:r>
            <a:endParaRPr/>
          </a:p>
          <a:p>
            <a:pPr marL="457200" marR="0" lvl="0" indent="-457200" algn="l" rtl="0">
              <a:spcBef>
                <a:spcPts val="400"/>
              </a:spcBef>
              <a:spcAft>
                <a:spcPts val="0"/>
              </a:spcAft>
              <a:buClr>
                <a:srgbClr val="C00000"/>
              </a:buClr>
              <a:buSzPts val="3600"/>
              <a:buFont typeface="Noto Sans Symbols"/>
              <a:buChar char="✔"/>
            </a:pPr>
            <a:r>
              <a:rPr lang="ru-RU" sz="3600" b="1">
                <a:solidFill>
                  <a:srgbClr val="C00000"/>
                </a:solidFill>
                <a:latin typeface="Calibri"/>
                <a:ea typeface="Calibri"/>
                <a:cs typeface="Calibri"/>
                <a:sym typeface="Calibri"/>
              </a:rPr>
              <a:t>Чувство беспомощности, безнадежности, одиночества или отверженности</a:t>
            </a:r>
            <a:endParaRPr sz="3600" b="1">
              <a:solidFill>
                <a:srgbClr val="C00000"/>
              </a:solidFill>
              <a:latin typeface="Calibri"/>
              <a:ea typeface="Calibri"/>
              <a:cs typeface="Calibri"/>
              <a:sym typeface="Calibri"/>
            </a:endParaRPr>
          </a:p>
        </p:txBody>
      </p:sp>
      <p:grpSp>
        <p:nvGrpSpPr>
          <p:cNvPr id="254" name="Google Shape;254;p13"/>
          <p:cNvGrpSpPr/>
          <p:nvPr/>
        </p:nvGrpSpPr>
        <p:grpSpPr>
          <a:xfrm>
            <a:off x="301563" y="1409699"/>
            <a:ext cx="7565047" cy="943021"/>
            <a:chOff x="0" y="0"/>
            <a:chExt cx="10086730" cy="1515600"/>
          </a:xfrm>
        </p:grpSpPr>
        <p:sp>
          <p:nvSpPr>
            <p:cNvPr id="255" name="Google Shape;255;p13"/>
            <p:cNvSpPr/>
            <p:nvPr/>
          </p:nvSpPr>
          <p:spPr>
            <a:xfrm>
              <a:off x="0" y="0"/>
              <a:ext cx="10086730" cy="1515600"/>
            </a:xfrm>
            <a:custGeom>
              <a:avLst/>
              <a:gdLst/>
              <a:ahLst/>
              <a:cxnLst/>
              <a:rect l="l" t="t" r="r" b="b"/>
              <a:pathLst>
                <a:path w="17273519" h="2595464" extrusionOk="0">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a:ln>
              <a:noFill/>
            </a:ln>
          </p:spPr>
        </p:sp>
        <p:sp>
          <p:nvSpPr>
            <p:cNvPr id="256" name="Google Shape;256;p13"/>
            <p:cNvSpPr txBox="1"/>
            <p:nvPr/>
          </p:nvSpPr>
          <p:spPr>
            <a:xfrm>
              <a:off x="787157" y="497659"/>
              <a:ext cx="8512417" cy="572892"/>
            </a:xfrm>
            <a:prstGeom prst="rect">
              <a:avLst/>
            </a:prstGeom>
            <a:noFill/>
            <a:ln>
              <a:noFill/>
            </a:ln>
          </p:spPr>
          <p:txBody>
            <a:bodyPr spcFirstLastPara="1" wrap="square" lIns="0" tIns="0" rIns="0" bIns="0" anchor="t" anchorCtr="0">
              <a:spAutoFit/>
            </a:bodyPr>
            <a:lstStyle/>
            <a:p>
              <a:pPr marL="0" marR="0" lvl="0" indent="0" algn="ctr" rtl="0">
                <a:lnSpc>
                  <a:spcPct val="88888"/>
                </a:lnSpc>
                <a:spcBef>
                  <a:spcPts val="0"/>
                </a:spcBef>
                <a:spcAft>
                  <a:spcPts val="0"/>
                </a:spcAft>
                <a:buNone/>
              </a:pPr>
              <a:r>
                <a:rPr lang="ru-RU" sz="3600" b="1">
                  <a:solidFill>
                    <a:srgbClr val="3D420C"/>
                  </a:solidFill>
                  <a:latin typeface="Calibri"/>
                  <a:ea typeface="Calibri"/>
                  <a:cs typeface="Calibri"/>
                  <a:sym typeface="Calibri"/>
                </a:rPr>
                <a:t>ИЗМЕНЕНИЯ В МЫШЛЕНИИ?</a:t>
              </a:r>
              <a:endParaRPr sz="3600" b="1">
                <a:solidFill>
                  <a:srgbClr val="3D420C"/>
                </a:solidFill>
                <a:latin typeface="Calibri"/>
                <a:ea typeface="Calibri"/>
                <a:cs typeface="Calibri"/>
                <a:sym typeface="Calibri"/>
              </a:endParaRPr>
            </a:p>
          </p:txBody>
        </p:sp>
      </p:grpSp>
      <p:grpSp>
        <p:nvGrpSpPr>
          <p:cNvPr id="257" name="Google Shape;257;p13"/>
          <p:cNvGrpSpPr/>
          <p:nvPr/>
        </p:nvGrpSpPr>
        <p:grpSpPr>
          <a:xfrm>
            <a:off x="8305800" y="4290876"/>
            <a:ext cx="8956039" cy="984300"/>
            <a:chOff x="0" y="203200"/>
            <a:chExt cx="10086730" cy="1312400"/>
          </a:xfrm>
        </p:grpSpPr>
        <p:sp>
          <p:nvSpPr>
            <p:cNvPr id="258" name="Google Shape;258;p13"/>
            <p:cNvSpPr/>
            <p:nvPr/>
          </p:nvSpPr>
          <p:spPr>
            <a:xfrm>
              <a:off x="0" y="203200"/>
              <a:ext cx="10086730" cy="1312400"/>
            </a:xfrm>
            <a:custGeom>
              <a:avLst/>
              <a:gdLst/>
              <a:ahLst/>
              <a:cxnLst/>
              <a:rect l="l" t="t" r="r" b="b"/>
              <a:pathLst>
                <a:path w="17273519" h="2595464" extrusionOk="0">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a:ln>
              <a:noFill/>
            </a:ln>
          </p:spPr>
        </p:sp>
        <p:sp>
          <p:nvSpPr>
            <p:cNvPr id="259" name="Google Shape;259;p13"/>
            <p:cNvSpPr txBox="1"/>
            <p:nvPr/>
          </p:nvSpPr>
          <p:spPr>
            <a:xfrm>
              <a:off x="787157" y="711263"/>
              <a:ext cx="8512417" cy="572892"/>
            </a:xfrm>
            <a:prstGeom prst="rect">
              <a:avLst/>
            </a:prstGeom>
            <a:noFill/>
            <a:ln>
              <a:noFill/>
            </a:ln>
          </p:spPr>
          <p:txBody>
            <a:bodyPr spcFirstLastPara="1" wrap="square" lIns="0" tIns="0" rIns="0" bIns="0" anchor="t" anchorCtr="0">
              <a:spAutoFit/>
            </a:bodyPr>
            <a:lstStyle/>
            <a:p>
              <a:pPr marL="0" marR="0" lvl="0" indent="0" algn="ctr" rtl="0">
                <a:lnSpc>
                  <a:spcPct val="88888"/>
                </a:lnSpc>
                <a:spcBef>
                  <a:spcPts val="0"/>
                </a:spcBef>
                <a:spcAft>
                  <a:spcPts val="0"/>
                </a:spcAft>
                <a:buNone/>
              </a:pPr>
              <a:r>
                <a:rPr lang="ru-RU" sz="3600" b="1">
                  <a:solidFill>
                    <a:srgbClr val="3D420C"/>
                  </a:solidFill>
                  <a:latin typeface="Calibri"/>
                  <a:ea typeface="Calibri"/>
                  <a:cs typeface="Calibri"/>
                  <a:sym typeface="Calibri"/>
                </a:rPr>
                <a:t>ИЗМЕНЕНИЯ В ЧУВСТВАХ?</a:t>
              </a:r>
              <a:endParaRPr sz="3600" b="1">
                <a:solidFill>
                  <a:srgbClr val="3D420C"/>
                </a:solidFill>
                <a:latin typeface="Calibri"/>
                <a:ea typeface="Calibri"/>
                <a:cs typeface="Calibri"/>
                <a:sym typeface="Calibri"/>
              </a:endParaRPr>
            </a:p>
          </p:txBody>
        </p:sp>
      </p:grpSp>
      <p:pic>
        <p:nvPicPr>
          <p:cNvPr id="260" name="Google Shape;260;p13"/>
          <p:cNvPicPr preferRelativeResize="0"/>
          <p:nvPr/>
        </p:nvPicPr>
        <p:blipFill rotWithShape="1">
          <a:blip r:embed="rId3">
            <a:alphaModFix/>
          </a:blip>
          <a:srcRect/>
          <a:stretch/>
        </p:blipFill>
        <p:spPr>
          <a:xfrm>
            <a:off x="12094062" y="-38100"/>
            <a:ext cx="6193938" cy="4171950"/>
          </a:xfrm>
          <a:prstGeom prst="rect">
            <a:avLst/>
          </a:prstGeom>
          <a:noFill/>
          <a:ln>
            <a:noFill/>
          </a:ln>
        </p:spPr>
      </p:pic>
      <p:sp>
        <p:nvSpPr>
          <p:cNvPr id="261" name="Google Shape;261;p13"/>
          <p:cNvSpPr/>
          <p:nvPr/>
        </p:nvSpPr>
        <p:spPr>
          <a:xfrm>
            <a:off x="558634" y="9372176"/>
            <a:ext cx="17170732"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b="1">
                <a:solidFill>
                  <a:srgbClr val="00B0F0"/>
                </a:solidFill>
                <a:latin typeface="Calibri"/>
                <a:ea typeface="Calibri"/>
                <a:cs typeface="Calibri"/>
                <a:sym typeface="Calibri"/>
              </a:rPr>
              <a:t>Помните: то, что вы заметили одно или несколько из этих изменений, не означает, что у вашего ребенка или подростка есть проблемы с психическим здоровьем.</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4"/>
          <p:cNvSpPr txBox="1"/>
          <p:nvPr/>
        </p:nvSpPr>
        <p:spPr>
          <a:xfrm>
            <a:off x="-152400" y="212540"/>
            <a:ext cx="11808495"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4800" b="1">
                <a:solidFill>
                  <a:srgbClr val="189F87"/>
                </a:solidFill>
                <a:latin typeface="Calibri"/>
                <a:ea typeface="Calibri"/>
                <a:cs typeface="Calibri"/>
                <a:sym typeface="Calibri"/>
              </a:rPr>
              <a:t>Как мне узнать, есть ли у моего ребенка</a:t>
            </a:r>
            <a:endParaRPr sz="4800" b="1">
              <a:solidFill>
                <a:srgbClr val="C00000"/>
              </a:solidFill>
              <a:latin typeface="Calibri"/>
              <a:ea typeface="Calibri"/>
              <a:cs typeface="Calibri"/>
              <a:sym typeface="Calibri"/>
            </a:endParaRPr>
          </a:p>
        </p:txBody>
      </p:sp>
      <p:sp>
        <p:nvSpPr>
          <p:cNvPr id="268" name="Google Shape;268;p14"/>
          <p:cNvSpPr txBox="1"/>
          <p:nvPr/>
        </p:nvSpPr>
        <p:spPr>
          <a:xfrm>
            <a:off x="152400" y="2046297"/>
            <a:ext cx="9111676" cy="6812121"/>
          </a:xfrm>
          <a:prstGeom prst="rect">
            <a:avLst/>
          </a:prstGeom>
          <a:noFill/>
          <a:ln>
            <a:noFill/>
          </a:ln>
        </p:spPr>
        <p:txBody>
          <a:bodyPr spcFirstLastPara="1" wrap="square" lIns="0" tIns="0" rIns="0" bIns="0" anchor="t" anchorCtr="0">
            <a:spAutoFit/>
          </a:bodyPr>
          <a:lstStyle/>
          <a:p>
            <a:pPr marL="457200" marR="0" lvl="0" indent="-457200" algn="l" rtl="0">
              <a:spcBef>
                <a:spcPts val="0"/>
              </a:spcBef>
              <a:spcAft>
                <a:spcPts val="0"/>
              </a:spcAft>
              <a:buClr>
                <a:srgbClr val="0070C0"/>
              </a:buClr>
              <a:buSzPts val="3200"/>
              <a:buFont typeface="Noto Sans Symbols"/>
              <a:buChar char="✔"/>
            </a:pPr>
            <a:r>
              <a:rPr lang="ru-RU" sz="3200" b="1">
                <a:solidFill>
                  <a:srgbClr val="0070C0"/>
                </a:solidFill>
                <a:latin typeface="Calibri"/>
                <a:ea typeface="Calibri"/>
                <a:cs typeface="Calibri"/>
                <a:sym typeface="Calibri"/>
              </a:rPr>
              <a:t>Частое желание оставаться в одиночестве</a:t>
            </a:r>
            <a:endParaRPr/>
          </a:p>
          <a:p>
            <a:pPr marL="457200" marR="0" lvl="0" indent="-457200" algn="l" rtl="0">
              <a:spcBef>
                <a:spcPts val="400"/>
              </a:spcBef>
              <a:spcAft>
                <a:spcPts val="0"/>
              </a:spcAft>
              <a:buClr>
                <a:srgbClr val="0070C0"/>
              </a:buClr>
              <a:buSzPts val="3200"/>
              <a:buFont typeface="Noto Sans Symbols"/>
              <a:buChar char="✔"/>
            </a:pPr>
            <a:r>
              <a:rPr lang="ru-RU" sz="3200" b="1">
                <a:solidFill>
                  <a:srgbClr val="0070C0"/>
                </a:solidFill>
                <a:latin typeface="Calibri"/>
                <a:ea typeface="Calibri"/>
                <a:cs typeface="Calibri"/>
                <a:sym typeface="Calibri"/>
              </a:rPr>
              <a:t>Плаксивость</a:t>
            </a:r>
            <a:endParaRPr/>
          </a:p>
          <a:p>
            <a:pPr marL="457200" marR="0" lvl="0" indent="-457200" algn="l" rtl="0">
              <a:spcBef>
                <a:spcPts val="400"/>
              </a:spcBef>
              <a:spcAft>
                <a:spcPts val="0"/>
              </a:spcAft>
              <a:buClr>
                <a:srgbClr val="0070C0"/>
              </a:buClr>
              <a:buSzPts val="3200"/>
              <a:buFont typeface="Noto Sans Symbols"/>
              <a:buChar char="✔"/>
            </a:pPr>
            <a:r>
              <a:rPr lang="ru-RU" sz="3200" b="1">
                <a:solidFill>
                  <a:srgbClr val="0070C0"/>
                </a:solidFill>
                <a:latin typeface="Calibri"/>
                <a:ea typeface="Calibri"/>
                <a:cs typeface="Calibri"/>
                <a:sym typeface="Calibri"/>
              </a:rPr>
              <a:t>Меньше интересуется спортом, играми или другими видами деятельности, которые обычно любил, или полностью отказывается от них</a:t>
            </a:r>
            <a:endParaRPr/>
          </a:p>
          <a:p>
            <a:pPr marL="457200" marR="0" lvl="0" indent="-457200" algn="l" rtl="0">
              <a:spcBef>
                <a:spcPts val="400"/>
              </a:spcBef>
              <a:spcAft>
                <a:spcPts val="0"/>
              </a:spcAft>
              <a:buClr>
                <a:srgbClr val="0070C0"/>
              </a:buClr>
              <a:buSzPts val="3200"/>
              <a:buFont typeface="Noto Sans Symbols"/>
              <a:buChar char="✔"/>
            </a:pPr>
            <a:r>
              <a:rPr lang="ru-RU" sz="3200" b="1">
                <a:solidFill>
                  <a:srgbClr val="0070C0"/>
                </a:solidFill>
                <a:latin typeface="Calibri"/>
                <a:ea typeface="Calibri"/>
                <a:cs typeface="Calibri"/>
                <a:sym typeface="Calibri"/>
              </a:rPr>
              <a:t>Чрезмерная реакция или внезапные вспышки гнева или слез из-за небольших инцидентов</a:t>
            </a:r>
            <a:endParaRPr/>
          </a:p>
          <a:p>
            <a:pPr marL="457200" marR="0" lvl="0" indent="-457200" algn="l" rtl="0">
              <a:spcBef>
                <a:spcPts val="400"/>
              </a:spcBef>
              <a:spcAft>
                <a:spcPts val="0"/>
              </a:spcAft>
              <a:buClr>
                <a:srgbClr val="0070C0"/>
              </a:buClr>
              <a:buSzPts val="3200"/>
              <a:buFont typeface="Noto Sans Symbols"/>
              <a:buChar char="✔"/>
            </a:pPr>
            <a:r>
              <a:rPr lang="ru-RU" sz="3200" b="1">
                <a:solidFill>
                  <a:srgbClr val="0070C0"/>
                </a:solidFill>
                <a:latin typeface="Calibri"/>
                <a:ea typeface="Calibri"/>
                <a:cs typeface="Calibri"/>
                <a:sym typeface="Calibri"/>
              </a:rPr>
              <a:t>Кажется тише обычного, менее энергичным.</a:t>
            </a:r>
            <a:endParaRPr/>
          </a:p>
          <a:p>
            <a:pPr marL="457200" marR="0" lvl="0" indent="-457200" algn="l" rtl="0">
              <a:spcBef>
                <a:spcPts val="400"/>
              </a:spcBef>
              <a:spcAft>
                <a:spcPts val="0"/>
              </a:spcAft>
              <a:buClr>
                <a:srgbClr val="0070C0"/>
              </a:buClr>
              <a:buSzPts val="3200"/>
              <a:buFont typeface="Noto Sans Symbols"/>
              <a:buChar char="✔"/>
            </a:pPr>
            <a:r>
              <a:rPr lang="ru-RU" sz="3200" b="1">
                <a:solidFill>
                  <a:srgbClr val="0070C0"/>
                </a:solidFill>
                <a:latin typeface="Calibri"/>
                <a:ea typeface="Calibri"/>
                <a:cs typeface="Calibri"/>
                <a:sym typeface="Calibri"/>
              </a:rPr>
              <a:t>Проблемы с расслаблением или сном</a:t>
            </a:r>
            <a:endParaRPr/>
          </a:p>
          <a:p>
            <a:pPr marL="457200" marR="0" lvl="0" indent="-457200" algn="l" rtl="0">
              <a:spcBef>
                <a:spcPts val="400"/>
              </a:spcBef>
              <a:spcAft>
                <a:spcPts val="0"/>
              </a:spcAft>
              <a:buClr>
                <a:srgbClr val="0070C0"/>
              </a:buClr>
              <a:buSzPts val="3200"/>
              <a:buFont typeface="Noto Sans Symbols"/>
              <a:buChar char="✔"/>
            </a:pPr>
            <a:r>
              <a:rPr lang="ru-RU" sz="3200" b="1">
                <a:solidFill>
                  <a:srgbClr val="0070C0"/>
                </a:solidFill>
                <a:latin typeface="Calibri"/>
                <a:ea typeface="Calibri"/>
                <a:cs typeface="Calibri"/>
                <a:sym typeface="Calibri"/>
              </a:rPr>
              <a:t>Проводить много времени в мечтах</a:t>
            </a:r>
            <a:endParaRPr/>
          </a:p>
          <a:p>
            <a:pPr marL="457200" marR="0" lvl="0" indent="-457200" algn="l" rtl="0">
              <a:spcBef>
                <a:spcPts val="400"/>
              </a:spcBef>
              <a:spcAft>
                <a:spcPts val="0"/>
              </a:spcAft>
              <a:buClr>
                <a:srgbClr val="0070C0"/>
              </a:buClr>
              <a:buSzPts val="3200"/>
              <a:buFont typeface="Noto Sans Symbols"/>
              <a:buChar char="✔"/>
            </a:pPr>
            <a:r>
              <a:rPr lang="ru-RU" sz="3200" b="1">
                <a:solidFill>
                  <a:srgbClr val="0070C0"/>
                </a:solidFill>
                <a:latin typeface="Calibri"/>
                <a:ea typeface="Calibri"/>
                <a:cs typeface="Calibri"/>
                <a:sym typeface="Calibri"/>
              </a:rPr>
              <a:t>Возвращение к менее зрелому поведению</a:t>
            </a:r>
            <a:endParaRPr/>
          </a:p>
          <a:p>
            <a:pPr marL="457200" marR="0" lvl="0" indent="-457200" algn="l" rtl="0">
              <a:spcBef>
                <a:spcPts val="400"/>
              </a:spcBef>
              <a:spcAft>
                <a:spcPts val="0"/>
              </a:spcAft>
              <a:buClr>
                <a:srgbClr val="0070C0"/>
              </a:buClr>
              <a:buSzPts val="3200"/>
              <a:buFont typeface="Noto Sans Symbols"/>
              <a:buChar char="✔"/>
            </a:pPr>
            <a:r>
              <a:rPr lang="ru-RU" sz="3200" b="1">
                <a:solidFill>
                  <a:srgbClr val="0070C0"/>
                </a:solidFill>
                <a:latin typeface="Calibri"/>
                <a:ea typeface="Calibri"/>
                <a:cs typeface="Calibri"/>
                <a:sym typeface="Calibri"/>
              </a:rPr>
              <a:t>Проблемы в отношениях с друзьями</a:t>
            </a:r>
            <a:endParaRPr sz="3200" b="1">
              <a:solidFill>
                <a:srgbClr val="0070C0"/>
              </a:solidFill>
              <a:latin typeface="Calibri"/>
              <a:ea typeface="Calibri"/>
              <a:cs typeface="Calibri"/>
              <a:sym typeface="Calibri"/>
            </a:endParaRPr>
          </a:p>
        </p:txBody>
      </p:sp>
      <p:sp>
        <p:nvSpPr>
          <p:cNvPr id="269" name="Google Shape;269;p14"/>
          <p:cNvSpPr txBox="1"/>
          <p:nvPr/>
        </p:nvSpPr>
        <p:spPr>
          <a:xfrm>
            <a:off x="9525000" y="4709654"/>
            <a:ext cx="8763000" cy="4585871"/>
          </a:xfrm>
          <a:prstGeom prst="rect">
            <a:avLst/>
          </a:prstGeom>
          <a:noFill/>
          <a:ln>
            <a:noFill/>
          </a:ln>
        </p:spPr>
        <p:txBody>
          <a:bodyPr spcFirstLastPara="1" wrap="square" lIns="0" tIns="0" rIns="0" bIns="0" anchor="t" anchorCtr="0">
            <a:spAutoFit/>
          </a:bodyPr>
          <a:lstStyle/>
          <a:p>
            <a:pPr marL="457200" marR="0" lvl="0" indent="-457200" algn="l" rtl="0">
              <a:spcBef>
                <a:spcPts val="0"/>
              </a:spcBef>
              <a:spcAft>
                <a:spcPts val="0"/>
              </a:spcAft>
              <a:buClr>
                <a:srgbClr val="C00000"/>
              </a:buClr>
              <a:buSzPts val="3200"/>
              <a:buFont typeface="Noto Sans Symbols"/>
              <a:buChar char="✔"/>
            </a:pPr>
            <a:r>
              <a:rPr lang="ru-RU" sz="3200" b="1">
                <a:solidFill>
                  <a:srgbClr val="C00000"/>
                </a:solidFill>
                <a:latin typeface="Calibri"/>
                <a:ea typeface="Calibri"/>
                <a:cs typeface="Calibri"/>
                <a:sym typeface="Calibri"/>
              </a:rPr>
              <a:t>Головные боли, боли в животе, шее или общие боли</a:t>
            </a:r>
            <a:endParaRPr/>
          </a:p>
          <a:p>
            <a:pPr marL="457200" marR="0" lvl="0" indent="-457200" algn="l" rtl="0">
              <a:spcBef>
                <a:spcPts val="400"/>
              </a:spcBef>
              <a:spcAft>
                <a:spcPts val="0"/>
              </a:spcAft>
              <a:buClr>
                <a:srgbClr val="C00000"/>
              </a:buClr>
              <a:buSzPts val="3200"/>
              <a:buFont typeface="Noto Sans Symbols"/>
              <a:buChar char="✔"/>
            </a:pPr>
            <a:r>
              <a:rPr lang="ru-RU" sz="3200" b="1">
                <a:solidFill>
                  <a:srgbClr val="C00000"/>
                </a:solidFill>
                <a:latin typeface="Calibri"/>
                <a:ea typeface="Calibri"/>
                <a:cs typeface="Calibri"/>
                <a:sym typeface="Calibri"/>
              </a:rPr>
              <a:t>Отсутствие энергии или постоянное чувство усталости</a:t>
            </a:r>
            <a:endParaRPr/>
          </a:p>
          <a:p>
            <a:pPr marL="457200" marR="0" lvl="0" indent="-457200" algn="l" rtl="0">
              <a:spcBef>
                <a:spcPts val="400"/>
              </a:spcBef>
              <a:spcAft>
                <a:spcPts val="0"/>
              </a:spcAft>
              <a:buClr>
                <a:srgbClr val="C00000"/>
              </a:buClr>
              <a:buSzPts val="3200"/>
              <a:buFont typeface="Noto Sans Symbols"/>
              <a:buChar char="✔"/>
            </a:pPr>
            <a:r>
              <a:rPr lang="ru-RU" sz="3200" b="1">
                <a:solidFill>
                  <a:srgbClr val="C00000"/>
                </a:solidFill>
                <a:latin typeface="Calibri"/>
                <a:ea typeface="Calibri"/>
                <a:cs typeface="Calibri"/>
                <a:sym typeface="Calibri"/>
              </a:rPr>
              <a:t>Проблемы со сном или аппетитом</a:t>
            </a:r>
            <a:endParaRPr/>
          </a:p>
          <a:p>
            <a:pPr marL="457200" marR="0" lvl="0" indent="-457200" algn="l" rtl="0">
              <a:spcBef>
                <a:spcPts val="400"/>
              </a:spcBef>
              <a:spcAft>
                <a:spcPts val="0"/>
              </a:spcAft>
              <a:buClr>
                <a:srgbClr val="C00000"/>
              </a:buClr>
              <a:buSzPts val="3200"/>
              <a:buFont typeface="Noto Sans Symbols"/>
              <a:buChar char="✔"/>
            </a:pPr>
            <a:r>
              <a:rPr lang="ru-RU" sz="3200" b="1">
                <a:solidFill>
                  <a:srgbClr val="C00000"/>
                </a:solidFill>
                <a:latin typeface="Calibri"/>
                <a:ea typeface="Calibri"/>
                <a:cs typeface="Calibri"/>
                <a:sym typeface="Calibri"/>
              </a:rPr>
              <a:t>Слишком много энергии или нервные привычки, такие как кусание ногтей, скручивание волос или сосание большого пальца</a:t>
            </a:r>
            <a:endParaRPr sz="3200" b="1">
              <a:solidFill>
                <a:srgbClr val="C00000"/>
              </a:solidFill>
              <a:latin typeface="Calibri"/>
              <a:ea typeface="Calibri"/>
              <a:cs typeface="Calibri"/>
              <a:sym typeface="Calibri"/>
            </a:endParaRPr>
          </a:p>
        </p:txBody>
      </p:sp>
      <p:grpSp>
        <p:nvGrpSpPr>
          <p:cNvPr id="270" name="Google Shape;270;p14"/>
          <p:cNvGrpSpPr/>
          <p:nvPr/>
        </p:nvGrpSpPr>
        <p:grpSpPr>
          <a:xfrm>
            <a:off x="260924" y="1186036"/>
            <a:ext cx="8543638" cy="738664"/>
            <a:chOff x="0" y="0"/>
            <a:chExt cx="10086730" cy="1515600"/>
          </a:xfrm>
        </p:grpSpPr>
        <p:sp>
          <p:nvSpPr>
            <p:cNvPr id="271" name="Google Shape;271;p14"/>
            <p:cNvSpPr/>
            <p:nvPr/>
          </p:nvSpPr>
          <p:spPr>
            <a:xfrm>
              <a:off x="0" y="0"/>
              <a:ext cx="10086730" cy="1515600"/>
            </a:xfrm>
            <a:custGeom>
              <a:avLst/>
              <a:gdLst/>
              <a:ahLst/>
              <a:cxnLst/>
              <a:rect l="l" t="t" r="r" b="b"/>
              <a:pathLst>
                <a:path w="17273519" h="2595464" extrusionOk="0">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a:ln>
              <a:noFill/>
            </a:ln>
          </p:spPr>
        </p:sp>
        <p:sp>
          <p:nvSpPr>
            <p:cNvPr id="272" name="Google Shape;272;p14"/>
            <p:cNvSpPr txBox="1"/>
            <p:nvPr/>
          </p:nvSpPr>
          <p:spPr>
            <a:xfrm>
              <a:off x="787157" y="497659"/>
              <a:ext cx="8512417" cy="690553"/>
            </a:xfrm>
            <a:prstGeom prst="rect">
              <a:avLst/>
            </a:prstGeom>
            <a:noFill/>
            <a:ln>
              <a:noFill/>
            </a:ln>
          </p:spPr>
          <p:txBody>
            <a:bodyPr spcFirstLastPara="1" wrap="square" lIns="0" tIns="0" rIns="0" bIns="0" anchor="t" anchorCtr="0">
              <a:spAutoFit/>
            </a:bodyPr>
            <a:lstStyle/>
            <a:p>
              <a:pPr marL="0" marR="0" lvl="0" indent="0" algn="ctr" rtl="0">
                <a:lnSpc>
                  <a:spcPct val="88888"/>
                </a:lnSpc>
                <a:spcBef>
                  <a:spcPts val="0"/>
                </a:spcBef>
                <a:spcAft>
                  <a:spcPts val="0"/>
                </a:spcAft>
                <a:buNone/>
              </a:pPr>
              <a:r>
                <a:rPr lang="ru-RU" sz="3600" b="1">
                  <a:solidFill>
                    <a:srgbClr val="3D420C"/>
                  </a:solidFill>
                  <a:latin typeface="Calibri"/>
                  <a:ea typeface="Calibri"/>
                  <a:cs typeface="Calibri"/>
                  <a:sym typeface="Calibri"/>
                </a:rPr>
                <a:t>ИЗМЕНЕНИЯ В ПОВЕДЕНИИ?</a:t>
              </a:r>
              <a:endParaRPr sz="3600" b="1">
                <a:solidFill>
                  <a:srgbClr val="3D420C"/>
                </a:solidFill>
                <a:latin typeface="Calibri"/>
                <a:ea typeface="Calibri"/>
                <a:cs typeface="Calibri"/>
                <a:sym typeface="Calibri"/>
              </a:endParaRPr>
            </a:p>
          </p:txBody>
        </p:sp>
      </p:grpSp>
      <p:grpSp>
        <p:nvGrpSpPr>
          <p:cNvPr id="273" name="Google Shape;273;p14"/>
          <p:cNvGrpSpPr/>
          <p:nvPr/>
        </p:nvGrpSpPr>
        <p:grpSpPr>
          <a:xfrm>
            <a:off x="9968510" y="3894340"/>
            <a:ext cx="7938490" cy="738664"/>
            <a:chOff x="0" y="203200"/>
            <a:chExt cx="10086730" cy="1312400"/>
          </a:xfrm>
        </p:grpSpPr>
        <p:sp>
          <p:nvSpPr>
            <p:cNvPr id="274" name="Google Shape;274;p14"/>
            <p:cNvSpPr/>
            <p:nvPr/>
          </p:nvSpPr>
          <p:spPr>
            <a:xfrm>
              <a:off x="0" y="203200"/>
              <a:ext cx="10086730" cy="1312400"/>
            </a:xfrm>
            <a:custGeom>
              <a:avLst/>
              <a:gdLst/>
              <a:ahLst/>
              <a:cxnLst/>
              <a:rect l="l" t="t" r="r" b="b"/>
              <a:pathLst>
                <a:path w="17273519" h="2595464" extrusionOk="0">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a:ln>
              <a:noFill/>
            </a:ln>
          </p:spPr>
        </p:sp>
        <p:sp>
          <p:nvSpPr>
            <p:cNvPr id="275" name="Google Shape;275;p14"/>
            <p:cNvSpPr txBox="1"/>
            <p:nvPr/>
          </p:nvSpPr>
          <p:spPr>
            <a:xfrm>
              <a:off x="90871" y="503544"/>
              <a:ext cx="9904988" cy="572891"/>
            </a:xfrm>
            <a:prstGeom prst="rect">
              <a:avLst/>
            </a:prstGeom>
            <a:noFill/>
            <a:ln>
              <a:noFill/>
            </a:ln>
          </p:spPr>
          <p:txBody>
            <a:bodyPr spcFirstLastPara="1" wrap="square" lIns="0" tIns="0" rIns="0" bIns="0" anchor="t" anchorCtr="0">
              <a:spAutoFit/>
            </a:bodyPr>
            <a:lstStyle/>
            <a:p>
              <a:pPr marL="0" marR="0" lvl="0" indent="0" algn="ctr" rtl="0">
                <a:lnSpc>
                  <a:spcPct val="88888"/>
                </a:lnSpc>
                <a:spcBef>
                  <a:spcPts val="0"/>
                </a:spcBef>
                <a:spcAft>
                  <a:spcPts val="0"/>
                </a:spcAft>
                <a:buNone/>
              </a:pPr>
              <a:r>
                <a:rPr lang="ru-RU" sz="3600" b="1">
                  <a:solidFill>
                    <a:srgbClr val="3D420C"/>
                  </a:solidFill>
                  <a:latin typeface="Calibri"/>
                  <a:ea typeface="Calibri"/>
                  <a:cs typeface="Calibri"/>
                  <a:sym typeface="Calibri"/>
                </a:rPr>
                <a:t>ФИЗИЧЕСКИЕ ИЗМЕНЕНИЯ?</a:t>
              </a:r>
              <a:endParaRPr sz="3600" b="1">
                <a:solidFill>
                  <a:srgbClr val="3D420C"/>
                </a:solidFill>
                <a:latin typeface="Calibri"/>
                <a:ea typeface="Calibri"/>
                <a:cs typeface="Calibri"/>
                <a:sym typeface="Calibri"/>
              </a:endParaRPr>
            </a:p>
          </p:txBody>
        </p:sp>
      </p:grpSp>
      <p:pic>
        <p:nvPicPr>
          <p:cNvPr id="276" name="Google Shape;276;p14" descr="A picture containing outdoor, grass, person, field&#10;&#10;Description automatically generated"/>
          <p:cNvPicPr preferRelativeResize="0"/>
          <p:nvPr/>
        </p:nvPicPr>
        <p:blipFill rotWithShape="1">
          <a:blip r:embed="rId3">
            <a:alphaModFix/>
          </a:blip>
          <a:srcRect/>
          <a:stretch/>
        </p:blipFill>
        <p:spPr>
          <a:xfrm>
            <a:off x="12322831" y="-219634"/>
            <a:ext cx="5965169" cy="3969548"/>
          </a:xfrm>
          <a:prstGeom prst="rect">
            <a:avLst/>
          </a:prstGeom>
          <a:noFill/>
          <a:ln>
            <a:noFill/>
          </a:ln>
        </p:spPr>
      </p:pic>
      <p:sp>
        <p:nvSpPr>
          <p:cNvPr id="277" name="Google Shape;277;p14"/>
          <p:cNvSpPr/>
          <p:nvPr/>
        </p:nvSpPr>
        <p:spPr>
          <a:xfrm>
            <a:off x="558634" y="9372176"/>
            <a:ext cx="17170732"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b="1">
                <a:solidFill>
                  <a:schemeClr val="dk1"/>
                </a:solidFill>
                <a:latin typeface="Calibri"/>
                <a:ea typeface="Calibri"/>
                <a:cs typeface="Calibri"/>
                <a:sym typeface="Calibri"/>
              </a:rPr>
              <a:t>Помните: то, что вы заметили одно или несколько из этих изменений, не означает, что у вашего ребенка или подростка есть проблемы с психическим здоровьем.</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5"/>
          <p:cNvSpPr txBox="1"/>
          <p:nvPr/>
        </p:nvSpPr>
        <p:spPr>
          <a:xfrm>
            <a:off x="575971" y="390843"/>
            <a:ext cx="12284682" cy="641201"/>
          </a:xfrm>
          <a:prstGeom prst="rect">
            <a:avLst/>
          </a:prstGeom>
          <a:noFill/>
          <a:ln>
            <a:noFill/>
          </a:ln>
        </p:spPr>
        <p:txBody>
          <a:bodyPr spcFirstLastPara="1" wrap="square" lIns="0" tIns="0" rIns="0" bIns="0" anchor="t" anchorCtr="0">
            <a:spAutoFit/>
          </a:bodyPr>
          <a:lstStyle/>
          <a:p>
            <a:pPr marL="0" marR="0" lvl="0" indent="0" algn="ctr" rtl="0">
              <a:lnSpc>
                <a:spcPct val="117976"/>
              </a:lnSpc>
              <a:spcBef>
                <a:spcPts val="0"/>
              </a:spcBef>
              <a:spcAft>
                <a:spcPts val="0"/>
              </a:spcAft>
              <a:buNone/>
            </a:pPr>
            <a:r>
              <a:rPr lang="ru-RU" sz="4200" b="1">
                <a:solidFill>
                  <a:srgbClr val="189F87"/>
                </a:solidFill>
                <a:latin typeface="Open Sans"/>
                <a:ea typeface="Open Sans"/>
                <a:cs typeface="Open Sans"/>
                <a:sym typeface="Open Sans"/>
              </a:rPr>
              <a:t>КАК ПОМОЧЬ  СЕБЕ И РЕБЕНКУ?</a:t>
            </a:r>
            <a:endParaRPr sz="4200" b="1">
              <a:solidFill>
                <a:srgbClr val="189F87"/>
              </a:solidFill>
              <a:latin typeface="Open Sans"/>
              <a:ea typeface="Open Sans"/>
              <a:cs typeface="Open Sans"/>
              <a:sym typeface="Open Sans"/>
            </a:endParaRPr>
          </a:p>
        </p:txBody>
      </p:sp>
      <p:sp>
        <p:nvSpPr>
          <p:cNvPr id="284" name="Google Shape;284;p15"/>
          <p:cNvSpPr txBox="1"/>
          <p:nvPr/>
        </p:nvSpPr>
        <p:spPr>
          <a:xfrm>
            <a:off x="2019022" y="9650254"/>
            <a:ext cx="15805859" cy="382270"/>
          </a:xfrm>
          <a:prstGeom prst="rect">
            <a:avLst/>
          </a:prstGeom>
          <a:noFill/>
          <a:ln>
            <a:noFill/>
          </a:ln>
        </p:spPr>
        <p:txBody>
          <a:bodyPr spcFirstLastPara="1" wrap="square" lIns="0" tIns="0" rIns="0" bIns="0" anchor="t" anchorCtr="0">
            <a:spAutoFit/>
          </a:bodyPr>
          <a:lstStyle/>
          <a:p>
            <a:pPr marL="0" marR="0" lvl="0" indent="0" algn="r" rtl="0">
              <a:lnSpc>
                <a:spcPct val="139954"/>
              </a:lnSpc>
              <a:spcBef>
                <a:spcPts val="0"/>
              </a:spcBef>
              <a:spcAft>
                <a:spcPts val="0"/>
              </a:spcAft>
              <a:buNone/>
            </a:pPr>
            <a:r>
              <a:rPr lang="ru-RU" sz="2200">
                <a:solidFill>
                  <a:srgbClr val="FFFFFF"/>
                </a:solidFill>
                <a:latin typeface="Raleway"/>
                <a:ea typeface="Raleway"/>
                <a:cs typeface="Raleway"/>
                <a:sym typeface="Raleway"/>
              </a:rPr>
              <a:t>UED | Profile</a:t>
            </a:r>
            <a:endParaRPr/>
          </a:p>
        </p:txBody>
      </p:sp>
      <p:sp>
        <p:nvSpPr>
          <p:cNvPr id="285" name="Google Shape;285;p15"/>
          <p:cNvSpPr/>
          <p:nvPr/>
        </p:nvSpPr>
        <p:spPr>
          <a:xfrm>
            <a:off x="381000" y="1815134"/>
            <a:ext cx="12039599"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600" b="1">
                <a:solidFill>
                  <a:srgbClr val="00B0F0"/>
                </a:solidFill>
                <a:latin typeface="Calibri"/>
                <a:ea typeface="Calibri"/>
                <a:cs typeface="Calibri"/>
                <a:sym typeface="Calibri"/>
              </a:rPr>
              <a:t>Есть много способов помочь вашему ребенку достичь хорошего психического здоровья. </a:t>
            </a:r>
            <a:endParaRPr sz="3600" b="1">
              <a:solidFill>
                <a:srgbClr val="00B0F0"/>
              </a:solidFill>
              <a:latin typeface="Calibri"/>
              <a:ea typeface="Calibri"/>
              <a:cs typeface="Calibri"/>
              <a:sym typeface="Calibri"/>
            </a:endParaRPr>
          </a:p>
          <a:p>
            <a:pPr marL="0" marR="0" lvl="0" indent="0" algn="l" rtl="0">
              <a:spcBef>
                <a:spcPts val="0"/>
              </a:spcBef>
              <a:spcAft>
                <a:spcPts val="0"/>
              </a:spcAft>
              <a:buNone/>
            </a:pPr>
            <a:r>
              <a:rPr lang="ru-RU" sz="3600" b="1">
                <a:solidFill>
                  <a:srgbClr val="00B0F0"/>
                </a:solidFill>
                <a:latin typeface="Calibri"/>
                <a:ea typeface="Calibri"/>
                <a:cs typeface="Calibri"/>
                <a:sym typeface="Calibri"/>
              </a:rPr>
              <a:t>Одно из них - поделиться своими опасениями с врачом или психологом. </a:t>
            </a:r>
            <a:endParaRPr/>
          </a:p>
        </p:txBody>
      </p:sp>
      <p:sp>
        <p:nvSpPr>
          <p:cNvPr id="286" name="Google Shape;286;p15"/>
          <p:cNvSpPr/>
          <p:nvPr/>
        </p:nvSpPr>
        <p:spPr>
          <a:xfrm>
            <a:off x="603680" y="4651190"/>
            <a:ext cx="17221200" cy="48936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4000" b="1">
                <a:solidFill>
                  <a:srgbClr val="0070C0"/>
                </a:solidFill>
                <a:latin typeface="Calibri"/>
                <a:ea typeface="Calibri"/>
                <a:cs typeface="Calibri"/>
                <a:sym typeface="Calibri"/>
              </a:rPr>
              <a:t>Поговорите с врачом или психологом:</a:t>
            </a:r>
            <a:endParaRPr/>
          </a:p>
          <a:p>
            <a:pPr marL="457200" marR="0" lvl="0" indent="-457200" algn="l" rtl="0">
              <a:spcBef>
                <a:spcPts val="1200"/>
              </a:spcBef>
              <a:spcAft>
                <a:spcPts val="0"/>
              </a:spcAft>
              <a:buClr>
                <a:schemeClr val="dk1"/>
              </a:buClr>
              <a:buSzPts val="3200"/>
              <a:buFont typeface="Noto Sans Symbols"/>
              <a:buChar char="✔"/>
            </a:pPr>
            <a:r>
              <a:rPr lang="ru-RU" sz="3200" b="1">
                <a:solidFill>
                  <a:schemeClr val="dk1"/>
                </a:solidFill>
                <a:latin typeface="Calibri"/>
                <a:ea typeface="Calibri"/>
                <a:cs typeface="Calibri"/>
                <a:sym typeface="Calibri"/>
              </a:rPr>
              <a:t>если нарушения длятся какое-то время или мешают вашему ребенку нормально функционировать</a:t>
            </a:r>
            <a:endParaRPr/>
          </a:p>
          <a:p>
            <a:pPr marL="457200" marR="0" lvl="0" indent="-457200" algn="l" rtl="0">
              <a:spcBef>
                <a:spcPts val="1200"/>
              </a:spcBef>
              <a:spcAft>
                <a:spcPts val="0"/>
              </a:spcAft>
              <a:buClr>
                <a:schemeClr val="dk1"/>
              </a:buClr>
              <a:buSzPts val="3200"/>
              <a:buFont typeface="Noto Sans Symbols"/>
              <a:buChar char="✔"/>
            </a:pPr>
            <a:r>
              <a:rPr lang="ru-RU" sz="3200" b="1">
                <a:solidFill>
                  <a:schemeClr val="dk1"/>
                </a:solidFill>
                <a:latin typeface="Calibri"/>
                <a:ea typeface="Calibri"/>
                <a:cs typeface="Calibri"/>
                <a:sym typeface="Calibri"/>
              </a:rPr>
              <a:t>если вас беспокоит эмоциональное и психическое здоровье вашего ребенка</a:t>
            </a:r>
            <a:endParaRPr/>
          </a:p>
          <a:p>
            <a:pPr marL="457200" marR="0" lvl="0" indent="-457200" algn="l" rtl="0">
              <a:spcBef>
                <a:spcPts val="1200"/>
              </a:spcBef>
              <a:spcAft>
                <a:spcPts val="0"/>
              </a:spcAft>
              <a:buClr>
                <a:schemeClr val="dk1"/>
              </a:buClr>
              <a:buSzPts val="3200"/>
              <a:buFont typeface="Noto Sans Symbols"/>
              <a:buChar char="✔"/>
            </a:pPr>
            <a:r>
              <a:rPr lang="ru-RU" sz="3200" b="1">
                <a:solidFill>
                  <a:schemeClr val="dk1"/>
                </a:solidFill>
                <a:latin typeface="Calibri"/>
                <a:ea typeface="Calibri"/>
                <a:cs typeface="Calibri"/>
                <a:sym typeface="Calibri"/>
              </a:rPr>
              <a:t>о поведенческом развитии и эмоциональном здоровье вашего ребенка при каждом посещении врача</a:t>
            </a:r>
            <a:endParaRPr/>
          </a:p>
          <a:p>
            <a:pPr marL="457200" marR="0" lvl="0" indent="-457200" algn="l" rtl="0">
              <a:spcBef>
                <a:spcPts val="1200"/>
              </a:spcBef>
              <a:spcAft>
                <a:spcPts val="0"/>
              </a:spcAft>
              <a:buClr>
                <a:srgbClr val="C00000"/>
              </a:buClr>
              <a:buSzPts val="3600"/>
              <a:buFont typeface="Noto Sans Symbols"/>
              <a:buChar char="✔"/>
            </a:pPr>
            <a:r>
              <a:rPr lang="ru-RU" sz="3600" b="1">
                <a:solidFill>
                  <a:srgbClr val="C00000"/>
                </a:solidFill>
                <a:latin typeface="Calibri"/>
                <a:ea typeface="Calibri"/>
                <a:cs typeface="Calibri"/>
                <a:sym typeface="Calibri"/>
              </a:rPr>
              <a:t>Если ваш ребенок или подросток говорит о самоубийстве или причинении себе вреда, немедленно сообщите врачу или психологу.</a:t>
            </a:r>
            <a:endParaRPr/>
          </a:p>
        </p:txBody>
      </p:sp>
      <p:pic>
        <p:nvPicPr>
          <p:cNvPr id="287" name="Google Shape;287;p15"/>
          <p:cNvPicPr preferRelativeResize="0"/>
          <p:nvPr/>
        </p:nvPicPr>
        <p:blipFill rotWithShape="1">
          <a:blip r:embed="rId3">
            <a:alphaModFix/>
          </a:blip>
          <a:srcRect/>
          <a:stretch/>
        </p:blipFill>
        <p:spPr>
          <a:xfrm>
            <a:off x="12649200" y="-91704"/>
            <a:ext cx="5761607" cy="368742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6"/>
          <p:cNvSpPr txBox="1"/>
          <p:nvPr/>
        </p:nvSpPr>
        <p:spPr>
          <a:xfrm>
            <a:off x="313953" y="254476"/>
            <a:ext cx="12284682" cy="641201"/>
          </a:xfrm>
          <a:prstGeom prst="rect">
            <a:avLst/>
          </a:prstGeom>
          <a:noFill/>
          <a:ln>
            <a:noFill/>
          </a:ln>
        </p:spPr>
        <p:txBody>
          <a:bodyPr spcFirstLastPara="1" wrap="square" lIns="0" tIns="0" rIns="0" bIns="0" anchor="t" anchorCtr="0">
            <a:spAutoFit/>
          </a:bodyPr>
          <a:lstStyle/>
          <a:p>
            <a:pPr marL="0" marR="0" lvl="0" indent="0" algn="l" rtl="0">
              <a:lnSpc>
                <a:spcPct val="117976"/>
              </a:lnSpc>
              <a:spcBef>
                <a:spcPts val="0"/>
              </a:spcBef>
              <a:spcAft>
                <a:spcPts val="0"/>
              </a:spcAft>
              <a:buNone/>
            </a:pPr>
            <a:r>
              <a:rPr lang="ru-RU" sz="4200" b="1">
                <a:solidFill>
                  <a:srgbClr val="189F87"/>
                </a:solidFill>
                <a:latin typeface="Open Sans"/>
                <a:ea typeface="Open Sans"/>
                <a:cs typeface="Open Sans"/>
                <a:sym typeface="Open Sans"/>
              </a:rPr>
              <a:t>КАК ПОМОЧЬ  СЕБЕ И РЕБЕНКУ?</a:t>
            </a:r>
            <a:endParaRPr/>
          </a:p>
        </p:txBody>
      </p:sp>
      <p:sp>
        <p:nvSpPr>
          <p:cNvPr id="294" name="Google Shape;294;p16"/>
          <p:cNvSpPr txBox="1"/>
          <p:nvPr/>
        </p:nvSpPr>
        <p:spPr>
          <a:xfrm>
            <a:off x="2019022" y="9650254"/>
            <a:ext cx="15805859" cy="382270"/>
          </a:xfrm>
          <a:prstGeom prst="rect">
            <a:avLst/>
          </a:prstGeom>
          <a:noFill/>
          <a:ln>
            <a:noFill/>
          </a:ln>
        </p:spPr>
        <p:txBody>
          <a:bodyPr spcFirstLastPara="1" wrap="square" lIns="0" tIns="0" rIns="0" bIns="0" anchor="t" anchorCtr="0">
            <a:spAutoFit/>
          </a:bodyPr>
          <a:lstStyle/>
          <a:p>
            <a:pPr marL="0" marR="0" lvl="0" indent="0" algn="r" rtl="0">
              <a:lnSpc>
                <a:spcPct val="139954"/>
              </a:lnSpc>
              <a:spcBef>
                <a:spcPts val="0"/>
              </a:spcBef>
              <a:spcAft>
                <a:spcPts val="0"/>
              </a:spcAft>
              <a:buNone/>
            </a:pPr>
            <a:r>
              <a:rPr lang="ru-RU" sz="2200">
                <a:solidFill>
                  <a:srgbClr val="FFFFFF"/>
                </a:solidFill>
                <a:latin typeface="Raleway"/>
                <a:ea typeface="Raleway"/>
                <a:cs typeface="Raleway"/>
                <a:sym typeface="Raleway"/>
              </a:rPr>
              <a:t>UED | Profile</a:t>
            </a:r>
            <a:endParaRPr/>
          </a:p>
        </p:txBody>
      </p:sp>
      <p:sp>
        <p:nvSpPr>
          <p:cNvPr id="295" name="Google Shape;295;p16"/>
          <p:cNvSpPr txBox="1"/>
          <p:nvPr/>
        </p:nvSpPr>
        <p:spPr>
          <a:xfrm>
            <a:off x="340277" y="1112997"/>
            <a:ext cx="11654693" cy="147732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3200" b="1">
                <a:solidFill>
                  <a:schemeClr val="dk1"/>
                </a:solidFill>
                <a:latin typeface="Calibri"/>
                <a:ea typeface="Calibri"/>
                <a:cs typeface="Calibri"/>
                <a:sym typeface="Calibri"/>
              </a:rPr>
              <a:t>Веб-сайт для получения бесплатной психологической помощи </a:t>
            </a:r>
            <a:endParaRPr sz="3200" b="1">
              <a:solidFill>
                <a:schemeClr val="dk1"/>
              </a:solidFill>
              <a:latin typeface="Calibri"/>
              <a:ea typeface="Calibri"/>
              <a:cs typeface="Calibri"/>
              <a:sym typeface="Calibri"/>
            </a:endParaRPr>
          </a:p>
          <a:p>
            <a:pPr marL="0" marR="0" lvl="0" indent="0" algn="l" rtl="0">
              <a:spcBef>
                <a:spcPts val="0"/>
              </a:spcBef>
              <a:spcAft>
                <a:spcPts val="0"/>
              </a:spcAft>
              <a:buNone/>
            </a:pPr>
            <a:r>
              <a:rPr lang="ru-RU" sz="3200" b="1">
                <a:solidFill>
                  <a:schemeClr val="dk1"/>
                </a:solidFill>
                <a:latin typeface="Calibri"/>
                <a:ea typeface="Calibri"/>
                <a:cs typeface="Calibri"/>
                <a:sym typeface="Calibri"/>
              </a:rPr>
              <a:t>(информация и индивидуальные  онлайн консультации специалистов) </a:t>
            </a:r>
            <a:endParaRPr/>
          </a:p>
        </p:txBody>
      </p:sp>
      <p:sp>
        <p:nvSpPr>
          <p:cNvPr id="296" name="Google Shape;296;p16"/>
          <p:cNvSpPr/>
          <p:nvPr/>
        </p:nvSpPr>
        <p:spPr>
          <a:xfrm>
            <a:off x="313953" y="3924300"/>
            <a:ext cx="14079535" cy="59093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200" b="1">
                <a:solidFill>
                  <a:schemeClr val="dk1"/>
                </a:solidFill>
                <a:latin typeface="Calibri"/>
                <a:ea typeface="Calibri"/>
                <a:cs typeface="Calibri"/>
                <a:sym typeface="Calibri"/>
              </a:rPr>
              <a:t>КАК ПОЛЬЗОВАТЬСЯ ВЕБ-САЙТОМ:</a:t>
            </a:r>
            <a:endParaRPr sz="3200" b="1">
              <a:solidFill>
                <a:schemeClr val="dk1"/>
              </a:solidFill>
              <a:latin typeface="Calibri"/>
              <a:ea typeface="Calibri"/>
              <a:cs typeface="Calibri"/>
              <a:sym typeface="Calibri"/>
            </a:endParaRPr>
          </a:p>
          <a:p>
            <a:pPr marL="0" marR="0" lvl="0" indent="0" algn="l" rtl="0">
              <a:spcBef>
                <a:spcPts val="200"/>
              </a:spcBef>
              <a:spcAft>
                <a:spcPts val="0"/>
              </a:spcAft>
              <a:buNone/>
            </a:pPr>
            <a:endParaRPr sz="1600" b="1">
              <a:solidFill>
                <a:schemeClr val="dk1"/>
              </a:solidFill>
              <a:latin typeface="Calibri"/>
              <a:ea typeface="Calibri"/>
              <a:cs typeface="Calibri"/>
              <a:sym typeface="Calibri"/>
            </a:endParaRPr>
          </a:p>
          <a:p>
            <a:pPr marL="0" marR="0" lvl="0" indent="0" algn="l" rtl="0">
              <a:spcBef>
                <a:spcPts val="200"/>
              </a:spcBef>
              <a:spcAft>
                <a:spcPts val="0"/>
              </a:spcAft>
              <a:buNone/>
            </a:pPr>
            <a:r>
              <a:rPr lang="ru-RU" sz="3200">
                <a:solidFill>
                  <a:schemeClr val="dk1"/>
                </a:solidFill>
                <a:latin typeface="Calibri"/>
                <a:ea typeface="Calibri"/>
                <a:cs typeface="Calibri"/>
                <a:sym typeface="Calibri"/>
              </a:rPr>
              <a:t>1. Зайти на один из шести разделов сайта («Детям и подросткам», «Пожилым людям», «Людям с ограниченными возможностями» и другие). </a:t>
            </a:r>
            <a:endParaRPr/>
          </a:p>
          <a:p>
            <a:pPr marL="0" marR="0" lvl="0" indent="0" algn="l" rtl="0">
              <a:spcBef>
                <a:spcPts val="200"/>
              </a:spcBef>
              <a:spcAft>
                <a:spcPts val="0"/>
              </a:spcAft>
              <a:buNone/>
            </a:pPr>
            <a:r>
              <a:rPr lang="ru-RU" sz="3200">
                <a:solidFill>
                  <a:srgbClr val="002060"/>
                </a:solidFill>
                <a:latin typeface="Calibri"/>
                <a:ea typeface="Calibri"/>
                <a:cs typeface="Calibri"/>
                <a:sym typeface="Calibri"/>
              </a:rPr>
              <a:t>2. Нажать на «Онлайн специалисты» (находится вверху справа). Появятся информация и фотографии специалистов. </a:t>
            </a:r>
            <a:endParaRPr/>
          </a:p>
          <a:p>
            <a:pPr marL="0" marR="0" lvl="0" indent="0" algn="l" rtl="0">
              <a:spcBef>
                <a:spcPts val="200"/>
              </a:spcBef>
              <a:spcAft>
                <a:spcPts val="0"/>
              </a:spcAft>
              <a:buNone/>
            </a:pPr>
            <a:r>
              <a:rPr lang="ru-RU" sz="3200">
                <a:solidFill>
                  <a:schemeClr val="dk1"/>
                </a:solidFill>
                <a:latin typeface="Calibri"/>
                <a:ea typeface="Calibri"/>
                <a:cs typeface="Calibri"/>
                <a:sym typeface="Calibri"/>
              </a:rPr>
              <a:t>3. Из списка с фотографиями выбрать специалиста и нажать на «Записаться». Появится окошко «Оставьте заявку». </a:t>
            </a:r>
            <a:endParaRPr/>
          </a:p>
          <a:p>
            <a:pPr marL="0" marR="0" lvl="0" indent="0" algn="l" rtl="0">
              <a:spcBef>
                <a:spcPts val="200"/>
              </a:spcBef>
              <a:spcAft>
                <a:spcPts val="0"/>
              </a:spcAft>
              <a:buNone/>
            </a:pPr>
            <a:r>
              <a:rPr lang="ru-RU" sz="3200">
                <a:solidFill>
                  <a:srgbClr val="002060"/>
                </a:solidFill>
                <a:latin typeface="Calibri"/>
                <a:ea typeface="Calibri"/>
                <a:cs typeface="Calibri"/>
                <a:sym typeface="Calibri"/>
              </a:rPr>
              <a:t>4. Заполнить заявку с указанием имени (можно анонимно), номера сотового телефона и электронной почты.</a:t>
            </a:r>
            <a:endParaRPr/>
          </a:p>
          <a:p>
            <a:pPr marL="0" marR="0" lvl="0" indent="0" algn="l" rtl="0">
              <a:spcBef>
                <a:spcPts val="200"/>
              </a:spcBef>
              <a:spcAft>
                <a:spcPts val="0"/>
              </a:spcAft>
              <a:buNone/>
            </a:pPr>
            <a:r>
              <a:rPr lang="ru-RU" sz="3200">
                <a:solidFill>
                  <a:schemeClr val="dk1"/>
                </a:solidFill>
                <a:latin typeface="Calibri"/>
                <a:ea typeface="Calibri"/>
                <a:cs typeface="Calibri"/>
                <a:sym typeface="Calibri"/>
              </a:rPr>
              <a:t>5. После подтверждения ждите смс с указанием даты, времени и ссылки на индивидуальную консультацию.</a:t>
            </a:r>
            <a:endParaRPr/>
          </a:p>
        </p:txBody>
      </p:sp>
      <p:grpSp>
        <p:nvGrpSpPr>
          <p:cNvPr id="297" name="Google Shape;297;p16"/>
          <p:cNvGrpSpPr/>
          <p:nvPr/>
        </p:nvGrpSpPr>
        <p:grpSpPr>
          <a:xfrm>
            <a:off x="11658601" y="120419"/>
            <a:ext cx="6553773" cy="4336258"/>
            <a:chOff x="6473253" y="3468950"/>
            <a:chExt cx="5631406" cy="3166120"/>
          </a:xfrm>
        </p:grpSpPr>
        <p:pic>
          <p:nvPicPr>
            <p:cNvPr id="298" name="Google Shape;298;p16"/>
            <p:cNvPicPr preferRelativeResize="0"/>
            <p:nvPr/>
          </p:nvPicPr>
          <p:blipFill rotWithShape="1">
            <a:blip r:embed="rId3">
              <a:alphaModFix/>
            </a:blip>
            <a:srcRect/>
            <a:stretch/>
          </p:blipFill>
          <p:spPr>
            <a:xfrm>
              <a:off x="6473253" y="3468950"/>
              <a:ext cx="5631406" cy="3166120"/>
            </a:xfrm>
            <a:prstGeom prst="rect">
              <a:avLst/>
            </a:prstGeom>
            <a:noFill/>
            <a:ln>
              <a:noFill/>
            </a:ln>
          </p:spPr>
        </p:pic>
        <p:pic>
          <p:nvPicPr>
            <p:cNvPr id="299" name="Google Shape;299;p16"/>
            <p:cNvPicPr preferRelativeResize="0"/>
            <p:nvPr/>
          </p:nvPicPr>
          <p:blipFill rotWithShape="1">
            <a:blip r:embed="rId4">
              <a:alphaModFix/>
            </a:blip>
            <a:srcRect/>
            <a:stretch/>
          </p:blipFill>
          <p:spPr>
            <a:xfrm>
              <a:off x="8989232" y="4398278"/>
              <a:ext cx="2636929" cy="653732"/>
            </a:xfrm>
            <a:prstGeom prst="rect">
              <a:avLst/>
            </a:prstGeom>
            <a:noFill/>
            <a:ln>
              <a:noFill/>
            </a:ln>
          </p:spPr>
        </p:pic>
      </p:grpSp>
      <p:sp>
        <p:nvSpPr>
          <p:cNvPr id="300" name="Google Shape;300;p16"/>
          <p:cNvSpPr txBox="1"/>
          <p:nvPr/>
        </p:nvSpPr>
        <p:spPr>
          <a:xfrm>
            <a:off x="386072" y="2657126"/>
            <a:ext cx="9352077" cy="1284763"/>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110000"/>
              </a:lnSpc>
              <a:spcBef>
                <a:spcPts val="0"/>
              </a:spcBef>
              <a:spcAft>
                <a:spcPts val="0"/>
              </a:spcAft>
              <a:buClr>
                <a:schemeClr val="dk1"/>
              </a:buClr>
              <a:buSzPct val="100000"/>
              <a:buFont typeface="Calibri"/>
              <a:buNone/>
            </a:pPr>
            <a:r>
              <a:rPr lang="ru-RU" sz="2400" b="1"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https://covid-19.mentalcenter.kz/</a:t>
            </a:r>
            <a:r>
              <a:rPr lang="ru-RU" sz="2400" b="1">
                <a:solidFill>
                  <a:schemeClr val="dk1"/>
                </a:solidFill>
                <a:latin typeface="Calibri"/>
                <a:ea typeface="Calibri"/>
                <a:cs typeface="Calibri"/>
                <a:sym typeface="Calibri"/>
              </a:rPr>
              <a:t> на казахском языке  </a:t>
            </a:r>
            <a:endParaRPr/>
          </a:p>
          <a:p>
            <a:pPr marL="0" marR="0" lvl="0" indent="0" algn="l" rtl="0">
              <a:lnSpc>
                <a:spcPct val="110000"/>
              </a:lnSpc>
              <a:spcBef>
                <a:spcPts val="0"/>
              </a:spcBef>
              <a:spcAft>
                <a:spcPts val="0"/>
              </a:spcAft>
              <a:buClr>
                <a:schemeClr val="dk1"/>
              </a:buClr>
              <a:buSzPct val="100000"/>
              <a:buFont typeface="Calibri"/>
              <a:buNone/>
            </a:pPr>
            <a:r>
              <a:rPr lang="ru-RU" sz="2400" b="1" u="sng">
                <a:solidFill>
                  <a:schemeClr val="dk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https://covid-19.mentalcenter.kz/ru/</a:t>
            </a:r>
            <a:r>
              <a:rPr lang="ru-RU" sz="2400" b="1">
                <a:solidFill>
                  <a:schemeClr val="dk1"/>
                </a:solidFill>
                <a:latin typeface="Calibri"/>
                <a:ea typeface="Calibri"/>
                <a:cs typeface="Calibri"/>
                <a:sym typeface="Calibri"/>
              </a:rPr>
              <a:t>  - на русском языке</a:t>
            </a:r>
            <a:endParaRPr/>
          </a:p>
        </p:txBody>
      </p:sp>
      <p:pic>
        <p:nvPicPr>
          <p:cNvPr id="301" name="Google Shape;301;p16"/>
          <p:cNvPicPr preferRelativeResize="0"/>
          <p:nvPr/>
        </p:nvPicPr>
        <p:blipFill rotWithShape="1">
          <a:blip r:embed="rId7">
            <a:alphaModFix/>
          </a:blip>
          <a:srcRect/>
          <a:stretch/>
        </p:blipFill>
        <p:spPr>
          <a:xfrm>
            <a:off x="14493294" y="5028031"/>
            <a:ext cx="3705225" cy="4591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7"/>
          <p:cNvSpPr txBox="1"/>
          <p:nvPr/>
        </p:nvSpPr>
        <p:spPr>
          <a:xfrm>
            <a:off x="4114800" y="242403"/>
            <a:ext cx="12284682" cy="663708"/>
          </a:xfrm>
          <a:prstGeom prst="rect">
            <a:avLst/>
          </a:prstGeom>
          <a:noFill/>
          <a:ln>
            <a:noFill/>
          </a:ln>
        </p:spPr>
        <p:txBody>
          <a:bodyPr spcFirstLastPara="1" wrap="square" lIns="0" tIns="0" rIns="0" bIns="0" anchor="t" anchorCtr="0">
            <a:spAutoFit/>
          </a:bodyPr>
          <a:lstStyle/>
          <a:p>
            <a:pPr marL="0" marR="0" lvl="0" indent="0" algn="ctr" rtl="0">
              <a:lnSpc>
                <a:spcPct val="91759"/>
              </a:lnSpc>
              <a:spcBef>
                <a:spcPts val="0"/>
              </a:spcBef>
              <a:spcAft>
                <a:spcPts val="0"/>
              </a:spcAft>
              <a:buNone/>
            </a:pPr>
            <a:r>
              <a:rPr lang="ru-RU" sz="5400" b="1">
                <a:solidFill>
                  <a:srgbClr val="189F87"/>
                </a:solidFill>
                <a:latin typeface="Calibri"/>
                <a:ea typeface="Calibri"/>
                <a:cs typeface="Calibri"/>
                <a:sym typeface="Calibri"/>
              </a:rPr>
              <a:t>ПАМЯТКИ ВАМ В ПОМОЩЬ</a:t>
            </a:r>
            <a:endParaRPr sz="5400" b="1">
              <a:solidFill>
                <a:srgbClr val="189F87"/>
              </a:solidFill>
              <a:latin typeface="Calibri"/>
              <a:ea typeface="Calibri"/>
              <a:cs typeface="Calibri"/>
              <a:sym typeface="Calibri"/>
            </a:endParaRPr>
          </a:p>
        </p:txBody>
      </p:sp>
      <p:sp>
        <p:nvSpPr>
          <p:cNvPr id="308" name="Google Shape;308;p17"/>
          <p:cNvSpPr txBox="1"/>
          <p:nvPr/>
        </p:nvSpPr>
        <p:spPr>
          <a:xfrm>
            <a:off x="2019022" y="9650254"/>
            <a:ext cx="15805859" cy="382270"/>
          </a:xfrm>
          <a:prstGeom prst="rect">
            <a:avLst/>
          </a:prstGeom>
          <a:noFill/>
          <a:ln>
            <a:noFill/>
          </a:ln>
        </p:spPr>
        <p:txBody>
          <a:bodyPr spcFirstLastPara="1" wrap="square" lIns="0" tIns="0" rIns="0" bIns="0" anchor="t" anchorCtr="0">
            <a:spAutoFit/>
          </a:bodyPr>
          <a:lstStyle/>
          <a:p>
            <a:pPr marL="0" marR="0" lvl="0" indent="0" algn="r" rtl="0">
              <a:lnSpc>
                <a:spcPct val="139954"/>
              </a:lnSpc>
              <a:spcBef>
                <a:spcPts val="0"/>
              </a:spcBef>
              <a:spcAft>
                <a:spcPts val="0"/>
              </a:spcAft>
              <a:buNone/>
            </a:pPr>
            <a:r>
              <a:rPr lang="ru-RU" sz="2200">
                <a:solidFill>
                  <a:srgbClr val="FFFFFF"/>
                </a:solidFill>
                <a:latin typeface="Raleway"/>
                <a:ea typeface="Raleway"/>
                <a:cs typeface="Raleway"/>
                <a:sym typeface="Raleway"/>
              </a:rPr>
              <a:t>UED | Profile</a:t>
            </a:r>
            <a:endParaRPr/>
          </a:p>
        </p:txBody>
      </p:sp>
      <p:pic>
        <p:nvPicPr>
          <p:cNvPr id="309" name="Google Shape;309;p17"/>
          <p:cNvPicPr preferRelativeResize="0"/>
          <p:nvPr/>
        </p:nvPicPr>
        <p:blipFill rotWithShape="1">
          <a:blip r:embed="rId3">
            <a:alphaModFix/>
          </a:blip>
          <a:srcRect/>
          <a:stretch/>
        </p:blipFill>
        <p:spPr>
          <a:xfrm>
            <a:off x="68980" y="0"/>
            <a:ext cx="4545770" cy="6353746"/>
          </a:xfrm>
          <a:prstGeom prst="rect">
            <a:avLst/>
          </a:prstGeom>
          <a:noFill/>
          <a:ln w="19050" cap="flat" cmpd="sng">
            <a:solidFill>
              <a:srgbClr val="00B050"/>
            </a:solidFill>
            <a:prstDash val="solid"/>
            <a:round/>
            <a:headEnd type="none" w="sm" len="sm"/>
            <a:tailEnd type="none" w="sm" len="sm"/>
          </a:ln>
        </p:spPr>
      </p:pic>
      <p:pic>
        <p:nvPicPr>
          <p:cNvPr id="310" name="Google Shape;310;p17"/>
          <p:cNvPicPr preferRelativeResize="0"/>
          <p:nvPr/>
        </p:nvPicPr>
        <p:blipFill rotWithShape="1">
          <a:blip r:embed="rId4">
            <a:alphaModFix/>
          </a:blip>
          <a:srcRect/>
          <a:stretch/>
        </p:blipFill>
        <p:spPr>
          <a:xfrm>
            <a:off x="7016524" y="1089887"/>
            <a:ext cx="5157310" cy="6912113"/>
          </a:xfrm>
          <a:prstGeom prst="rect">
            <a:avLst/>
          </a:prstGeom>
          <a:noFill/>
          <a:ln w="19050" cap="flat" cmpd="sng">
            <a:solidFill>
              <a:srgbClr val="E36C09"/>
            </a:solidFill>
            <a:prstDash val="solid"/>
            <a:round/>
            <a:headEnd type="none" w="sm" len="sm"/>
            <a:tailEnd type="none" w="sm" len="sm"/>
          </a:ln>
        </p:spPr>
      </p:pic>
      <p:pic>
        <p:nvPicPr>
          <p:cNvPr id="311" name="Google Shape;311;p17"/>
          <p:cNvPicPr preferRelativeResize="0"/>
          <p:nvPr/>
        </p:nvPicPr>
        <p:blipFill rotWithShape="1">
          <a:blip r:embed="rId5">
            <a:alphaModFix/>
          </a:blip>
          <a:srcRect/>
          <a:stretch/>
        </p:blipFill>
        <p:spPr>
          <a:xfrm>
            <a:off x="2208829" y="3538911"/>
            <a:ext cx="4686892" cy="6493613"/>
          </a:xfrm>
          <a:prstGeom prst="rect">
            <a:avLst/>
          </a:prstGeom>
          <a:noFill/>
          <a:ln w="19050" cap="flat" cmpd="sng">
            <a:solidFill>
              <a:srgbClr val="5F497A"/>
            </a:solidFill>
            <a:prstDash val="solid"/>
            <a:round/>
            <a:headEnd type="none" w="sm" len="sm"/>
            <a:tailEnd type="none" w="sm" len="sm"/>
          </a:ln>
        </p:spPr>
      </p:pic>
      <p:pic>
        <p:nvPicPr>
          <p:cNvPr id="312" name="Google Shape;312;p17"/>
          <p:cNvPicPr preferRelativeResize="0"/>
          <p:nvPr/>
        </p:nvPicPr>
        <p:blipFill rotWithShape="1">
          <a:blip r:embed="rId6">
            <a:alphaModFix/>
          </a:blip>
          <a:srcRect/>
          <a:stretch/>
        </p:blipFill>
        <p:spPr>
          <a:xfrm>
            <a:off x="13468639" y="1518260"/>
            <a:ext cx="4750381" cy="6589729"/>
          </a:xfrm>
          <a:prstGeom prst="rect">
            <a:avLst/>
          </a:prstGeom>
          <a:noFill/>
          <a:ln>
            <a:noFill/>
          </a:ln>
        </p:spPr>
      </p:pic>
      <p:pic>
        <p:nvPicPr>
          <p:cNvPr id="313" name="Google Shape;313;p17"/>
          <p:cNvPicPr preferRelativeResize="0"/>
          <p:nvPr/>
        </p:nvPicPr>
        <p:blipFill rotWithShape="1">
          <a:blip r:embed="rId7">
            <a:alphaModFix/>
          </a:blip>
          <a:srcRect/>
          <a:stretch/>
        </p:blipFill>
        <p:spPr>
          <a:xfrm>
            <a:off x="9144000" y="3740347"/>
            <a:ext cx="4686893" cy="6546653"/>
          </a:xfrm>
          <a:prstGeom prst="rect">
            <a:avLst/>
          </a:prstGeom>
          <a:noFill/>
          <a:ln w="19050" cap="flat" cmpd="sng">
            <a:solidFill>
              <a:srgbClr val="E36C09"/>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8"/>
          <p:cNvSpPr txBox="1">
            <a:spLocks noGrp="1"/>
          </p:cNvSpPr>
          <p:nvPr>
            <p:ph type="ctrTitle"/>
          </p:nvPr>
        </p:nvSpPr>
        <p:spPr>
          <a:xfrm>
            <a:off x="1905000" y="2247900"/>
            <a:ext cx="14173200" cy="468947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5856D"/>
              </a:buClr>
              <a:buSzPct val="100000"/>
              <a:buFont typeface="Calibri"/>
              <a:buNone/>
            </a:pPr>
            <a:r>
              <a:rPr lang="ru-RU" sz="7000" b="1">
                <a:solidFill>
                  <a:srgbClr val="05856D"/>
                </a:solidFill>
                <a:latin typeface="Calibri"/>
                <a:ea typeface="Calibri"/>
                <a:cs typeface="Calibri"/>
                <a:sym typeface="Calibri"/>
              </a:rPr>
              <a:t>Спасибо за Ваше внимание!</a:t>
            </a:r>
            <a:br>
              <a:rPr lang="ru-RU" sz="7000" b="1">
                <a:solidFill>
                  <a:srgbClr val="05856D"/>
                </a:solidFill>
                <a:latin typeface="Calibri"/>
                <a:ea typeface="Calibri"/>
                <a:cs typeface="Calibri"/>
                <a:sym typeface="Calibri"/>
              </a:rPr>
            </a:br>
            <a:r>
              <a:rPr lang="ru-RU" sz="7000" b="1">
                <a:solidFill>
                  <a:srgbClr val="05856D"/>
                </a:solidFill>
                <a:latin typeface="Calibri"/>
                <a:ea typeface="Calibri"/>
                <a:cs typeface="Calibri"/>
                <a:sym typeface="Calibri"/>
              </a:rPr>
              <a:t>В случае вопросов и необходимости Вы можете связаться со мной по следующим контактным данным:</a:t>
            </a:r>
            <a:br>
              <a:rPr lang="ru-RU" sz="7000" b="1">
                <a:solidFill>
                  <a:srgbClr val="05856D"/>
                </a:solidFill>
                <a:latin typeface="Calibri"/>
                <a:ea typeface="Calibri"/>
                <a:cs typeface="Calibri"/>
                <a:sym typeface="Calibri"/>
              </a:rPr>
            </a:br>
            <a:r>
              <a:rPr lang="ru-RU" sz="7000" b="1">
                <a:solidFill>
                  <a:srgbClr val="05856D"/>
                </a:solidFill>
                <a:latin typeface="Calibri"/>
                <a:ea typeface="Calibri"/>
                <a:cs typeface="Calibri"/>
                <a:sym typeface="Calibri"/>
              </a:rPr>
              <a:t>Галимова Галина Анатольевна</a:t>
            </a:r>
            <a:br>
              <a:rPr lang="ru-RU" sz="7000" b="1">
                <a:solidFill>
                  <a:srgbClr val="05856D"/>
                </a:solidFill>
                <a:latin typeface="Calibri"/>
                <a:ea typeface="Calibri"/>
                <a:cs typeface="Calibri"/>
                <a:sym typeface="Calibri"/>
              </a:rPr>
            </a:br>
            <a:r>
              <a:rPr lang="ru-RU" sz="7000" b="1">
                <a:solidFill>
                  <a:srgbClr val="05856D"/>
                </a:solidFill>
                <a:latin typeface="Calibri"/>
                <a:ea typeface="Calibri"/>
                <a:cs typeface="Calibri"/>
                <a:sym typeface="Calibri"/>
              </a:rPr>
              <a:t>педагог-психолог </a:t>
            </a:r>
            <a:br>
              <a:rPr lang="ru-RU" sz="7000" b="1">
                <a:solidFill>
                  <a:srgbClr val="05856D"/>
                </a:solidFill>
                <a:latin typeface="Calibri"/>
                <a:ea typeface="Calibri"/>
                <a:cs typeface="Calibri"/>
                <a:sym typeface="Calibri"/>
              </a:rPr>
            </a:br>
            <a:r>
              <a:rPr lang="ru-RU" sz="7000" b="1">
                <a:solidFill>
                  <a:srgbClr val="05856D"/>
                </a:solidFill>
                <a:latin typeface="Calibri"/>
                <a:ea typeface="Calibri"/>
                <a:cs typeface="Calibri"/>
                <a:sym typeface="Calibri"/>
              </a:rPr>
              <a:t>тел. +7 701 496 45 30</a:t>
            </a:r>
            <a:endParaRPr sz="7000" b="1">
              <a:solidFill>
                <a:srgbClr val="05856D"/>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p:nvPr/>
        </p:nvSpPr>
        <p:spPr>
          <a:xfrm>
            <a:off x="161295" y="190582"/>
            <a:ext cx="17965410" cy="83099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5400" b="1" i="0" u="none" strike="noStrike" cap="none">
                <a:solidFill>
                  <a:srgbClr val="189F87"/>
                </a:solidFill>
                <a:latin typeface="Calibri"/>
                <a:ea typeface="Calibri"/>
                <a:cs typeface="Calibri"/>
                <a:sym typeface="Calibri"/>
              </a:rPr>
              <a:t>ЧТО ТАКОЕ ПСИХИЧЕСКОЕ ЗДОРОВЬЕ?</a:t>
            </a:r>
            <a:endParaRPr/>
          </a:p>
        </p:txBody>
      </p:sp>
      <p:sp>
        <p:nvSpPr>
          <p:cNvPr id="108" name="Google Shape;108;p2"/>
          <p:cNvSpPr txBox="1"/>
          <p:nvPr/>
        </p:nvSpPr>
        <p:spPr>
          <a:xfrm>
            <a:off x="1312985" y="8217193"/>
            <a:ext cx="15697200" cy="1231106"/>
          </a:xfrm>
          <a:prstGeom prst="rect">
            <a:avLst/>
          </a:prstGeom>
          <a:noFill/>
          <a:ln>
            <a:noFill/>
          </a:ln>
        </p:spPr>
        <p:txBody>
          <a:bodyPr spcFirstLastPara="1" wrap="square" lIns="0" tIns="0" rIns="0" bIns="0" anchor="t" anchorCtr="0">
            <a:spAutoFit/>
          </a:bodyPr>
          <a:lstStyle/>
          <a:p>
            <a:pPr marL="0" marR="0" lvl="0" indent="0" algn="ctr" rtl="0">
              <a:lnSpc>
                <a:spcPct val="108159"/>
              </a:lnSpc>
              <a:spcBef>
                <a:spcPts val="0"/>
              </a:spcBef>
              <a:spcAft>
                <a:spcPts val="0"/>
              </a:spcAft>
              <a:buNone/>
            </a:pPr>
            <a:r>
              <a:rPr lang="ru-RU" sz="4400" b="1" i="0" u="none" strike="noStrike" cap="none">
                <a:solidFill>
                  <a:srgbClr val="0070C0"/>
                </a:solidFill>
                <a:latin typeface="Calibri"/>
                <a:ea typeface="Calibri"/>
                <a:cs typeface="Calibri"/>
                <a:sym typeface="Calibri"/>
              </a:rPr>
              <a:t>Психическое</a:t>
            </a:r>
            <a:r>
              <a:rPr lang="ru-RU" sz="4400" b="0" i="0" u="none" strike="noStrike" cap="none">
                <a:solidFill>
                  <a:srgbClr val="0070C0"/>
                </a:solidFill>
                <a:latin typeface="Calibri"/>
                <a:ea typeface="Calibri"/>
                <a:cs typeface="Calibri"/>
                <a:sym typeface="Calibri"/>
              </a:rPr>
              <a:t> здоровье также </a:t>
            </a:r>
            <a:r>
              <a:rPr lang="ru-RU" sz="4400" b="1" i="0" u="none" strike="noStrike" cap="none">
                <a:solidFill>
                  <a:srgbClr val="0070C0"/>
                </a:solidFill>
                <a:latin typeface="Calibri"/>
                <a:ea typeface="Calibri"/>
                <a:cs typeface="Calibri"/>
                <a:sym typeface="Calibri"/>
              </a:rPr>
              <a:t>важно</a:t>
            </a:r>
            <a:r>
              <a:rPr lang="ru-RU" sz="4400" b="0" i="0" u="none" strike="noStrike" cap="none">
                <a:solidFill>
                  <a:srgbClr val="0070C0"/>
                </a:solidFill>
                <a:latin typeface="Calibri"/>
                <a:ea typeface="Calibri"/>
                <a:cs typeface="Calibri"/>
                <a:sym typeface="Calibri"/>
              </a:rPr>
              <a:t>, как </a:t>
            </a:r>
            <a:r>
              <a:rPr lang="ru-RU" sz="4400" b="1" i="0" u="none" strike="noStrike" cap="none">
                <a:solidFill>
                  <a:srgbClr val="0070C0"/>
                </a:solidFill>
                <a:latin typeface="Calibri"/>
                <a:ea typeface="Calibri"/>
                <a:cs typeface="Calibri"/>
                <a:sym typeface="Calibri"/>
              </a:rPr>
              <a:t>физическое </a:t>
            </a:r>
            <a:r>
              <a:rPr lang="ru-RU" sz="4400" b="0" i="0" u="none" strike="noStrike" cap="none">
                <a:solidFill>
                  <a:srgbClr val="0070C0"/>
                </a:solidFill>
                <a:latin typeface="Calibri"/>
                <a:ea typeface="Calibri"/>
                <a:cs typeface="Calibri"/>
                <a:sym typeface="Calibri"/>
              </a:rPr>
              <a:t>здоровье!</a:t>
            </a:r>
            <a:endParaRPr sz="4400" b="0" i="0" u="none" strike="noStrike" cap="none">
              <a:solidFill>
                <a:srgbClr val="0070C0"/>
              </a:solidFill>
              <a:latin typeface="Calibri"/>
              <a:ea typeface="Calibri"/>
              <a:cs typeface="Calibri"/>
              <a:sym typeface="Calibri"/>
            </a:endParaRPr>
          </a:p>
          <a:p>
            <a:pPr marL="0" marR="0" lvl="0" indent="0" algn="ctr" rtl="0">
              <a:lnSpc>
                <a:spcPct val="108159"/>
              </a:lnSpc>
              <a:spcBef>
                <a:spcPts val="0"/>
              </a:spcBef>
              <a:spcAft>
                <a:spcPts val="0"/>
              </a:spcAft>
              <a:buNone/>
            </a:pPr>
            <a:r>
              <a:rPr lang="ru-RU" sz="4400" b="0" i="0" u="none" strike="noStrike" cap="none">
                <a:solidFill>
                  <a:srgbClr val="0070C0"/>
                </a:solidFill>
                <a:latin typeface="Calibri"/>
                <a:ea typeface="Calibri"/>
                <a:cs typeface="Calibri"/>
                <a:sym typeface="Calibri"/>
              </a:rPr>
              <a:t>Без психического здоровья нет физического здоровья. </a:t>
            </a:r>
            <a:endParaRPr sz="4400" b="0" i="0" u="none" strike="noStrike" cap="none">
              <a:solidFill>
                <a:srgbClr val="0070C0"/>
              </a:solidFill>
              <a:latin typeface="Calibri"/>
              <a:ea typeface="Calibri"/>
              <a:cs typeface="Calibri"/>
              <a:sym typeface="Calibri"/>
            </a:endParaRPr>
          </a:p>
        </p:txBody>
      </p:sp>
      <p:sp>
        <p:nvSpPr>
          <p:cNvPr id="109" name="Google Shape;109;p2"/>
          <p:cNvSpPr txBox="1"/>
          <p:nvPr/>
        </p:nvSpPr>
        <p:spPr>
          <a:xfrm>
            <a:off x="178880" y="1093397"/>
            <a:ext cx="17965410" cy="721800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3600" b="1" i="0" u="none" strike="noStrike" cap="none">
                <a:solidFill>
                  <a:schemeClr val="dk1"/>
                </a:solidFill>
                <a:latin typeface="Calibri"/>
                <a:ea typeface="Calibri"/>
                <a:cs typeface="Calibri"/>
                <a:sym typeface="Calibri"/>
              </a:rPr>
              <a:t>Психическое здоровье</a:t>
            </a:r>
            <a:r>
              <a:rPr lang="ru-RU" sz="3200" b="0" i="0" u="none" strike="noStrike" cap="none">
                <a:solidFill>
                  <a:schemeClr val="dk1"/>
                </a:solidFill>
                <a:latin typeface="Calibri"/>
                <a:ea typeface="Calibri"/>
                <a:cs typeface="Calibri"/>
                <a:sym typeface="Calibri"/>
              </a:rPr>
              <a:t> (духовное или душевное, иногда, говорят </a:t>
            </a:r>
            <a:r>
              <a:rPr lang="ru-RU" sz="3200" b="0" i="1" u="none" strike="noStrike" cap="none">
                <a:solidFill>
                  <a:schemeClr val="dk1"/>
                </a:solidFill>
                <a:latin typeface="Calibri"/>
                <a:ea typeface="Calibri"/>
                <a:cs typeface="Calibri"/>
                <a:sym typeface="Calibri"/>
              </a:rPr>
              <a:t>ментальное здоровье</a:t>
            </a:r>
            <a:r>
              <a:rPr lang="ru-RU" sz="3200" b="0" i="0" u="none" strike="noStrike" cap="none">
                <a:solidFill>
                  <a:schemeClr val="dk1"/>
                </a:solidFill>
                <a:latin typeface="Calibri"/>
                <a:ea typeface="Calibri"/>
                <a:cs typeface="Calibri"/>
                <a:sym typeface="Calibri"/>
              </a:rPr>
              <a:t>) — </a:t>
            </a:r>
            <a:r>
              <a:rPr lang="ru-RU" sz="3600" b="0" i="0" u="none" strike="noStrike" cap="none">
                <a:solidFill>
                  <a:schemeClr val="dk1"/>
                </a:solidFill>
                <a:latin typeface="Calibri"/>
                <a:ea typeface="Calibri"/>
                <a:cs typeface="Calibri"/>
                <a:sym typeface="Calibri"/>
              </a:rPr>
              <a:t>это состояние благополучия, при котором человек может реализовать свой собственный потенциал, справляться с обычными жизненными стрессами, продуктивно и плодотворно работать, а также вносить вклад в жизнь своего сообщества. </a:t>
            </a:r>
            <a:r>
              <a:rPr lang="ru-RU" sz="2000" b="0" i="1" u="none" strike="noStrike" cap="none">
                <a:solidFill>
                  <a:schemeClr val="dk1"/>
                </a:solidFill>
                <a:latin typeface="Calibri"/>
                <a:ea typeface="Calibri"/>
                <a:cs typeface="Calibri"/>
                <a:sym typeface="Calibri"/>
              </a:rPr>
              <a:t>(Всемирная организация здравоохранения. ВОЗ, 2017)</a:t>
            </a:r>
            <a:endParaRPr sz="3200" i="1">
              <a:solidFill>
                <a:schemeClr val="dk1"/>
              </a:solidFill>
              <a:latin typeface="Calibri"/>
              <a:ea typeface="Calibri"/>
              <a:cs typeface="Calibri"/>
              <a:sym typeface="Calibri"/>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ru-RU" sz="3600">
                <a:solidFill>
                  <a:schemeClr val="dk1"/>
                </a:solidFill>
                <a:latin typeface="Calibri"/>
                <a:ea typeface="Calibri"/>
                <a:cs typeface="Calibri"/>
                <a:sym typeface="Calibri"/>
              </a:rPr>
              <a:t>Хорошее психическое здоровье важно для всех. Психическое здоровье так же важно, как и физическое, для качества Вашей жизни и жизни Вашего ребенка.</a:t>
            </a:r>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ru-RU" sz="3600">
                <a:solidFill>
                  <a:schemeClr val="dk1"/>
                </a:solidFill>
                <a:latin typeface="Calibri"/>
                <a:ea typeface="Calibri"/>
                <a:cs typeface="Calibri"/>
                <a:sym typeface="Calibri"/>
              </a:rPr>
              <a:t>Психическое здоровье - это не просто отсутствие психических заболеваний, но и </a:t>
            </a:r>
            <a:r>
              <a:rPr lang="ru-RU" sz="3600" b="1">
                <a:solidFill>
                  <a:schemeClr val="dk1"/>
                </a:solidFill>
                <a:latin typeface="Calibri"/>
                <a:ea typeface="Calibri"/>
                <a:cs typeface="Calibri"/>
                <a:sym typeface="Calibri"/>
              </a:rPr>
              <a:t>наличие навыков</a:t>
            </a:r>
            <a:r>
              <a:rPr lang="ru-RU" sz="3600">
                <a:solidFill>
                  <a:schemeClr val="dk1"/>
                </a:solidFill>
                <a:latin typeface="Calibri"/>
                <a:ea typeface="Calibri"/>
                <a:cs typeface="Calibri"/>
                <a:sym typeface="Calibri"/>
              </a:rPr>
              <a:t>, необходимых для </a:t>
            </a:r>
            <a:r>
              <a:rPr lang="ru-RU" sz="3600" b="1">
                <a:solidFill>
                  <a:schemeClr val="dk1"/>
                </a:solidFill>
                <a:latin typeface="Calibri"/>
                <a:ea typeface="Calibri"/>
                <a:cs typeface="Calibri"/>
                <a:sym typeface="Calibri"/>
              </a:rPr>
              <a:t>решения жизненных проблем</a:t>
            </a:r>
            <a:r>
              <a:rPr lang="ru-RU" sz="3600">
                <a:solidFill>
                  <a:schemeClr val="dk1"/>
                </a:solidFill>
                <a:latin typeface="Calibri"/>
                <a:ea typeface="Calibri"/>
                <a:cs typeface="Calibri"/>
                <a:sym typeface="Calibri"/>
              </a:rPr>
              <a:t>. </a:t>
            </a:r>
            <a:r>
              <a:rPr lang="ru-RU" sz="3600">
                <a:solidFill>
                  <a:srgbClr val="C00000"/>
                </a:solidFill>
                <a:latin typeface="Calibri"/>
                <a:ea typeface="Calibri"/>
                <a:cs typeface="Calibri"/>
                <a:sym typeface="Calibri"/>
              </a:rPr>
              <a:t>Если игнорировать </a:t>
            </a:r>
            <a:r>
              <a:rPr lang="ru-RU" sz="3600">
                <a:solidFill>
                  <a:schemeClr val="dk1"/>
                </a:solidFill>
                <a:latin typeface="Calibri"/>
                <a:ea typeface="Calibri"/>
                <a:cs typeface="Calibri"/>
                <a:sym typeface="Calibri"/>
              </a:rPr>
              <a:t>проблемы с психическим здоровьем, они могут </a:t>
            </a:r>
            <a:r>
              <a:rPr lang="ru-RU" sz="3600" b="1">
                <a:solidFill>
                  <a:srgbClr val="C00000"/>
                </a:solidFill>
                <a:latin typeface="Calibri"/>
                <a:ea typeface="Calibri"/>
                <a:cs typeface="Calibri"/>
                <a:sym typeface="Calibri"/>
              </a:rPr>
              <a:t>помешать обучению, развитию, отношениям и физическому здоровью детей.</a:t>
            </a:r>
            <a:endParaRPr sz="3200" b="1" i="1">
              <a:solidFill>
                <a:srgbClr val="C00000"/>
              </a:solidFill>
              <a:latin typeface="Calibri"/>
              <a:ea typeface="Calibri"/>
              <a:cs typeface="Calibri"/>
              <a:sym typeface="Calibri"/>
            </a:endParaRPr>
          </a:p>
          <a:p>
            <a:pPr marL="0" marR="0" lvl="0" indent="0" algn="r" rtl="0">
              <a:lnSpc>
                <a:spcPct val="148718"/>
              </a:lnSpc>
              <a:spcBef>
                <a:spcPts val="0"/>
              </a:spcBef>
              <a:spcAft>
                <a:spcPts val="0"/>
              </a:spcAft>
              <a:buNone/>
            </a:pPr>
            <a:endParaRPr sz="3200" i="1">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p:nvPr/>
        </p:nvSpPr>
        <p:spPr>
          <a:xfrm>
            <a:off x="345831" y="1333500"/>
            <a:ext cx="7772400" cy="575523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ru-RU" sz="4000" b="1">
                <a:solidFill>
                  <a:srgbClr val="05856D"/>
                </a:solidFill>
                <a:latin typeface="Calibri"/>
                <a:ea typeface="Calibri"/>
                <a:cs typeface="Calibri"/>
                <a:sym typeface="Calibri"/>
              </a:rPr>
              <a:t>Психическое здоровье влияет на то, как люди думают, чувствуют и действуют. </a:t>
            </a:r>
            <a:endParaRPr/>
          </a:p>
          <a:p>
            <a:pPr marL="0" marR="0" lvl="0" indent="0" algn="ctr" rtl="0">
              <a:lnSpc>
                <a:spcPct val="140000"/>
              </a:lnSpc>
              <a:spcBef>
                <a:spcPts val="0"/>
              </a:spcBef>
              <a:spcAft>
                <a:spcPts val="0"/>
              </a:spcAft>
              <a:buNone/>
            </a:pPr>
            <a:endParaRPr sz="4000" b="1">
              <a:solidFill>
                <a:srgbClr val="05856D"/>
              </a:solidFill>
              <a:latin typeface="Calibri"/>
              <a:ea typeface="Calibri"/>
              <a:cs typeface="Calibri"/>
              <a:sym typeface="Calibri"/>
            </a:endParaRPr>
          </a:p>
          <a:p>
            <a:pPr marL="0" marR="0" lvl="0" indent="0" algn="ctr" rtl="0">
              <a:lnSpc>
                <a:spcPct val="100000"/>
              </a:lnSpc>
              <a:spcBef>
                <a:spcPts val="0"/>
              </a:spcBef>
              <a:spcAft>
                <a:spcPts val="0"/>
              </a:spcAft>
              <a:buNone/>
            </a:pPr>
            <a:r>
              <a:rPr lang="ru-RU" sz="5600" b="1">
                <a:solidFill>
                  <a:srgbClr val="05856D"/>
                </a:solidFill>
                <a:latin typeface="Calibri"/>
                <a:ea typeface="Calibri"/>
                <a:cs typeface="Calibri"/>
                <a:sym typeface="Calibri"/>
              </a:rPr>
              <a:t>Как родитель, вы играете важную роль в психическом здоровье своего ребенка:</a:t>
            </a:r>
            <a:endParaRPr/>
          </a:p>
        </p:txBody>
      </p:sp>
      <p:sp>
        <p:nvSpPr>
          <p:cNvPr id="116" name="Google Shape;116;p3"/>
          <p:cNvSpPr txBox="1"/>
          <p:nvPr/>
        </p:nvSpPr>
        <p:spPr>
          <a:xfrm>
            <a:off x="10744200" y="1113883"/>
            <a:ext cx="7315200" cy="30777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4000" b="1">
                <a:solidFill>
                  <a:srgbClr val="189F87"/>
                </a:solidFill>
                <a:latin typeface="Calibri"/>
                <a:ea typeface="Calibri"/>
                <a:cs typeface="Calibri"/>
                <a:sym typeface="Calibri"/>
              </a:rPr>
              <a:t>Вы можете </a:t>
            </a:r>
            <a:r>
              <a:rPr lang="ru-RU" sz="4000" b="1">
                <a:solidFill>
                  <a:srgbClr val="C00000"/>
                </a:solidFill>
                <a:latin typeface="Calibri"/>
                <a:ea typeface="Calibri"/>
                <a:cs typeface="Calibri"/>
                <a:sym typeface="Calibri"/>
              </a:rPr>
              <a:t>укрепить</a:t>
            </a:r>
            <a:r>
              <a:rPr lang="ru-RU" sz="4000" b="1">
                <a:solidFill>
                  <a:srgbClr val="189F87"/>
                </a:solidFill>
                <a:latin typeface="Calibri"/>
                <a:ea typeface="Calibri"/>
                <a:cs typeface="Calibri"/>
                <a:sym typeface="Calibri"/>
              </a:rPr>
              <a:t> психическое здоровье своими </a:t>
            </a:r>
            <a:r>
              <a:rPr lang="ru-RU" sz="4000" b="1">
                <a:solidFill>
                  <a:srgbClr val="C00000"/>
                </a:solidFill>
                <a:latin typeface="Calibri"/>
                <a:ea typeface="Calibri"/>
                <a:cs typeface="Calibri"/>
                <a:sym typeface="Calibri"/>
              </a:rPr>
              <a:t>словами</a:t>
            </a:r>
            <a:r>
              <a:rPr lang="ru-RU" sz="4000" b="1">
                <a:solidFill>
                  <a:srgbClr val="189F87"/>
                </a:solidFill>
                <a:latin typeface="Calibri"/>
                <a:ea typeface="Calibri"/>
                <a:cs typeface="Calibri"/>
                <a:sym typeface="Calibri"/>
              </a:rPr>
              <a:t> и </a:t>
            </a:r>
            <a:r>
              <a:rPr lang="ru-RU" sz="4000" b="1">
                <a:solidFill>
                  <a:srgbClr val="C00000"/>
                </a:solidFill>
                <a:latin typeface="Calibri"/>
                <a:ea typeface="Calibri"/>
                <a:cs typeface="Calibri"/>
                <a:sym typeface="Calibri"/>
              </a:rPr>
              <a:t>поступками</a:t>
            </a:r>
            <a:r>
              <a:rPr lang="ru-RU" sz="4000" b="1">
                <a:solidFill>
                  <a:srgbClr val="189F87"/>
                </a:solidFill>
                <a:latin typeface="Calibri"/>
                <a:ea typeface="Calibri"/>
                <a:cs typeface="Calibri"/>
                <a:sym typeface="Calibri"/>
              </a:rPr>
              <a:t>, а также окружающей средой, которую создаете дома.</a:t>
            </a:r>
            <a:endParaRPr/>
          </a:p>
        </p:txBody>
      </p:sp>
      <p:pic>
        <p:nvPicPr>
          <p:cNvPr id="117" name="Google Shape;117;p3"/>
          <p:cNvPicPr preferRelativeResize="0"/>
          <p:nvPr/>
        </p:nvPicPr>
        <p:blipFill rotWithShape="1">
          <a:blip r:embed="rId3">
            <a:alphaModFix/>
          </a:blip>
          <a:srcRect/>
          <a:stretch/>
        </p:blipFill>
        <p:spPr>
          <a:xfrm>
            <a:off x="8991600" y="1333500"/>
            <a:ext cx="1367898" cy="1430337"/>
          </a:xfrm>
          <a:prstGeom prst="rect">
            <a:avLst/>
          </a:prstGeom>
          <a:noFill/>
          <a:ln>
            <a:noFill/>
          </a:ln>
        </p:spPr>
      </p:pic>
      <p:pic>
        <p:nvPicPr>
          <p:cNvPr id="118" name="Google Shape;118;p3"/>
          <p:cNvPicPr preferRelativeResize="0"/>
          <p:nvPr/>
        </p:nvPicPr>
        <p:blipFill rotWithShape="1">
          <a:blip r:embed="rId3">
            <a:alphaModFix/>
          </a:blip>
          <a:srcRect/>
          <a:stretch/>
        </p:blipFill>
        <p:spPr>
          <a:xfrm>
            <a:off x="9003323" y="5466465"/>
            <a:ext cx="1367898" cy="1430337"/>
          </a:xfrm>
          <a:prstGeom prst="rect">
            <a:avLst/>
          </a:prstGeom>
          <a:noFill/>
          <a:ln>
            <a:noFill/>
          </a:ln>
        </p:spPr>
      </p:pic>
      <p:sp>
        <p:nvSpPr>
          <p:cNvPr id="119" name="Google Shape;119;p3"/>
          <p:cNvSpPr txBox="1"/>
          <p:nvPr/>
        </p:nvSpPr>
        <p:spPr>
          <a:xfrm>
            <a:off x="10767646" y="5493422"/>
            <a:ext cx="6758354" cy="30777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4000" b="1">
                <a:solidFill>
                  <a:srgbClr val="189F87"/>
                </a:solidFill>
                <a:latin typeface="Calibri"/>
                <a:ea typeface="Calibri"/>
                <a:cs typeface="Calibri"/>
                <a:sym typeface="Calibri"/>
              </a:rPr>
              <a:t>Вы также можете узнать о </a:t>
            </a:r>
            <a:r>
              <a:rPr lang="ru-RU" sz="4000" b="1">
                <a:solidFill>
                  <a:srgbClr val="C00000"/>
                </a:solidFill>
                <a:latin typeface="Calibri"/>
                <a:ea typeface="Calibri"/>
                <a:cs typeface="Calibri"/>
                <a:sym typeface="Calibri"/>
              </a:rPr>
              <a:t>первых признаках проблем </a:t>
            </a:r>
            <a:r>
              <a:rPr lang="ru-RU" sz="4000" b="1">
                <a:solidFill>
                  <a:srgbClr val="189F87"/>
                </a:solidFill>
                <a:latin typeface="Calibri"/>
                <a:ea typeface="Calibri"/>
                <a:cs typeface="Calibri"/>
                <a:sym typeface="Calibri"/>
              </a:rPr>
              <a:t>с психическим здоровьем и узнать, </a:t>
            </a:r>
            <a:r>
              <a:rPr lang="ru-RU" sz="4000" b="1">
                <a:solidFill>
                  <a:srgbClr val="C00000"/>
                </a:solidFill>
                <a:latin typeface="Calibri"/>
                <a:ea typeface="Calibri"/>
                <a:cs typeface="Calibri"/>
                <a:sym typeface="Calibri"/>
              </a:rPr>
              <a:t>куда обратиться </a:t>
            </a:r>
            <a:r>
              <a:rPr lang="ru-RU" sz="4000" b="1">
                <a:solidFill>
                  <a:srgbClr val="189F87"/>
                </a:solidFill>
                <a:latin typeface="Calibri"/>
                <a:ea typeface="Calibri"/>
                <a:cs typeface="Calibri"/>
                <a:sym typeface="Calibri"/>
              </a:rPr>
              <a:t>за помощью.</a:t>
            </a:r>
            <a:endParaRPr sz="4000" b="1">
              <a:solidFill>
                <a:srgbClr val="189F87"/>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p:nvPr/>
        </p:nvSpPr>
        <p:spPr>
          <a:xfrm>
            <a:off x="152400" y="2705122"/>
            <a:ext cx="7613731" cy="430887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5600" b="1">
                <a:solidFill>
                  <a:srgbClr val="C00000"/>
                </a:solidFill>
                <a:latin typeface="Calibri"/>
                <a:ea typeface="Calibri"/>
                <a:cs typeface="Calibri"/>
                <a:sym typeface="Calibri"/>
              </a:rPr>
              <a:t>КАК Я МОГУ ЗАБОТИТЬСЯ О ПСИХИЧЕСКОМ ЗДОРОВЬЕ СВОЕГО РЕБЕНКА?</a:t>
            </a:r>
            <a:endParaRPr/>
          </a:p>
        </p:txBody>
      </p:sp>
      <p:sp>
        <p:nvSpPr>
          <p:cNvPr id="126" name="Google Shape;126;p4"/>
          <p:cNvSpPr txBox="1"/>
          <p:nvPr/>
        </p:nvSpPr>
        <p:spPr>
          <a:xfrm>
            <a:off x="9894276" y="418789"/>
            <a:ext cx="7335336" cy="110799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3600" b="1">
                <a:solidFill>
                  <a:srgbClr val="189F87"/>
                </a:solidFill>
                <a:latin typeface="Calibri"/>
                <a:ea typeface="Calibri"/>
                <a:cs typeface="Calibri"/>
                <a:sym typeface="Calibri"/>
              </a:rPr>
              <a:t>Помогите детям построить крепкие, заботливые отношения</a:t>
            </a:r>
            <a:endParaRPr/>
          </a:p>
        </p:txBody>
      </p:sp>
      <p:sp>
        <p:nvSpPr>
          <p:cNvPr id="127" name="Google Shape;127;p4"/>
          <p:cNvSpPr txBox="1"/>
          <p:nvPr/>
        </p:nvSpPr>
        <p:spPr>
          <a:xfrm>
            <a:off x="9862038" y="2239366"/>
            <a:ext cx="7399812" cy="166199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3600" b="1">
                <a:solidFill>
                  <a:srgbClr val="189F87"/>
                </a:solidFill>
                <a:latin typeface="Calibri"/>
                <a:ea typeface="Calibri"/>
                <a:cs typeface="Calibri"/>
                <a:sym typeface="Calibri"/>
              </a:rPr>
              <a:t>Помогите детям развить чувство собственного достоинства, чтобы они чувствовали себя хорошо</a:t>
            </a:r>
            <a:endParaRPr/>
          </a:p>
        </p:txBody>
      </p:sp>
      <p:sp>
        <p:nvSpPr>
          <p:cNvPr id="128" name="Google Shape;128;p4"/>
          <p:cNvSpPr txBox="1"/>
          <p:nvPr/>
        </p:nvSpPr>
        <p:spPr>
          <a:xfrm>
            <a:off x="9894277" y="4515439"/>
            <a:ext cx="7399812"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3600" b="1">
                <a:solidFill>
                  <a:srgbClr val="189F87"/>
                </a:solidFill>
                <a:latin typeface="Calibri"/>
                <a:ea typeface="Calibri"/>
                <a:cs typeface="Calibri"/>
                <a:sym typeface="Calibri"/>
              </a:rPr>
              <a:t>Слушайте и уважайте их чувства</a:t>
            </a:r>
            <a:endParaRPr/>
          </a:p>
        </p:txBody>
      </p:sp>
      <p:sp>
        <p:nvSpPr>
          <p:cNvPr id="129" name="Google Shape;129;p4"/>
          <p:cNvSpPr txBox="1"/>
          <p:nvPr/>
        </p:nvSpPr>
        <p:spPr>
          <a:xfrm>
            <a:off x="9864969" y="6103292"/>
            <a:ext cx="7399812" cy="110799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3600" b="1">
                <a:solidFill>
                  <a:srgbClr val="189F87"/>
                </a:solidFill>
                <a:latin typeface="Calibri"/>
                <a:ea typeface="Calibri"/>
                <a:cs typeface="Calibri"/>
                <a:sym typeface="Calibri"/>
              </a:rPr>
              <a:t>Создайте безопасную и позитивную домашнюю среду</a:t>
            </a:r>
            <a:endParaRPr sz="3600" b="1">
              <a:solidFill>
                <a:srgbClr val="189F87"/>
              </a:solidFill>
              <a:latin typeface="Calibri"/>
              <a:ea typeface="Calibri"/>
              <a:cs typeface="Calibri"/>
              <a:sym typeface="Calibri"/>
            </a:endParaRPr>
          </a:p>
        </p:txBody>
      </p:sp>
      <p:sp>
        <p:nvSpPr>
          <p:cNvPr id="130" name="Google Shape;130;p4"/>
          <p:cNvSpPr txBox="1"/>
          <p:nvPr/>
        </p:nvSpPr>
        <p:spPr>
          <a:xfrm>
            <a:off x="9829800" y="7751763"/>
            <a:ext cx="7772400" cy="110799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sz="3600" b="1">
                <a:solidFill>
                  <a:srgbClr val="189F87"/>
                </a:solidFill>
                <a:latin typeface="Calibri"/>
                <a:ea typeface="Calibri"/>
                <a:cs typeface="Calibri"/>
                <a:sym typeface="Calibri"/>
              </a:rPr>
              <a:t>В сложных ситуациях помогите детям и молодежи решить проблемы</a:t>
            </a:r>
            <a:endParaRPr sz="3600" b="1">
              <a:solidFill>
                <a:srgbClr val="189F87"/>
              </a:solidFill>
              <a:latin typeface="Calibri"/>
              <a:ea typeface="Calibri"/>
              <a:cs typeface="Calibri"/>
              <a:sym typeface="Calibri"/>
            </a:endParaRPr>
          </a:p>
        </p:txBody>
      </p:sp>
      <p:pic>
        <p:nvPicPr>
          <p:cNvPr id="131" name="Google Shape;131;p4"/>
          <p:cNvPicPr preferRelativeResize="0"/>
          <p:nvPr/>
        </p:nvPicPr>
        <p:blipFill rotWithShape="1">
          <a:blip r:embed="rId3">
            <a:alphaModFix/>
          </a:blip>
          <a:srcRect/>
          <a:stretch/>
        </p:blipFill>
        <p:spPr>
          <a:xfrm>
            <a:off x="8309502" y="268477"/>
            <a:ext cx="1367898" cy="1430337"/>
          </a:xfrm>
          <a:prstGeom prst="rect">
            <a:avLst/>
          </a:prstGeom>
          <a:noFill/>
          <a:ln>
            <a:noFill/>
          </a:ln>
        </p:spPr>
      </p:pic>
      <p:pic>
        <p:nvPicPr>
          <p:cNvPr id="132" name="Google Shape;132;p4"/>
          <p:cNvPicPr preferRelativeResize="0"/>
          <p:nvPr/>
        </p:nvPicPr>
        <p:blipFill rotWithShape="1">
          <a:blip r:embed="rId3">
            <a:alphaModFix/>
          </a:blip>
          <a:srcRect/>
          <a:stretch/>
        </p:blipFill>
        <p:spPr>
          <a:xfrm>
            <a:off x="8275412" y="5915424"/>
            <a:ext cx="1367898" cy="1430337"/>
          </a:xfrm>
          <a:prstGeom prst="rect">
            <a:avLst/>
          </a:prstGeom>
          <a:noFill/>
          <a:ln>
            <a:noFill/>
          </a:ln>
        </p:spPr>
      </p:pic>
      <p:pic>
        <p:nvPicPr>
          <p:cNvPr id="133" name="Google Shape;133;p4"/>
          <p:cNvPicPr preferRelativeResize="0"/>
          <p:nvPr/>
        </p:nvPicPr>
        <p:blipFill rotWithShape="1">
          <a:blip r:embed="rId3">
            <a:alphaModFix/>
          </a:blip>
          <a:srcRect/>
          <a:stretch/>
        </p:blipFill>
        <p:spPr>
          <a:xfrm>
            <a:off x="8308229" y="4046493"/>
            <a:ext cx="1367898" cy="1430337"/>
          </a:xfrm>
          <a:prstGeom prst="rect">
            <a:avLst/>
          </a:prstGeom>
          <a:noFill/>
          <a:ln>
            <a:noFill/>
          </a:ln>
        </p:spPr>
      </p:pic>
      <p:pic>
        <p:nvPicPr>
          <p:cNvPr id="134" name="Google Shape;134;p4"/>
          <p:cNvPicPr preferRelativeResize="0"/>
          <p:nvPr/>
        </p:nvPicPr>
        <p:blipFill rotWithShape="1">
          <a:blip r:embed="rId3">
            <a:alphaModFix/>
          </a:blip>
          <a:srcRect/>
          <a:stretch/>
        </p:blipFill>
        <p:spPr>
          <a:xfrm>
            <a:off x="8303640" y="7751763"/>
            <a:ext cx="1367898" cy="1430337"/>
          </a:xfrm>
          <a:prstGeom prst="rect">
            <a:avLst/>
          </a:prstGeom>
          <a:noFill/>
          <a:ln>
            <a:noFill/>
          </a:ln>
        </p:spPr>
      </p:pic>
      <p:pic>
        <p:nvPicPr>
          <p:cNvPr id="135" name="Google Shape;135;p4"/>
          <p:cNvPicPr preferRelativeResize="0"/>
          <p:nvPr/>
        </p:nvPicPr>
        <p:blipFill rotWithShape="1">
          <a:blip r:embed="rId3">
            <a:alphaModFix/>
          </a:blip>
          <a:srcRect/>
          <a:stretch/>
        </p:blipFill>
        <p:spPr>
          <a:xfrm>
            <a:off x="8309502" y="2104816"/>
            <a:ext cx="1367898" cy="1430337"/>
          </a:xfrm>
          <a:prstGeom prst="rect">
            <a:avLst/>
          </a:prstGeom>
          <a:noFill/>
          <a:ln>
            <a:noFill/>
          </a:ln>
        </p:spPr>
      </p:pic>
      <p:pic>
        <p:nvPicPr>
          <p:cNvPr id="136" name="Google Shape;136;p4" descr="A picture containing person, girl, person, little&#10;&#10;Description automatically generated"/>
          <p:cNvPicPr preferRelativeResize="0"/>
          <p:nvPr/>
        </p:nvPicPr>
        <p:blipFill rotWithShape="1">
          <a:blip r:embed="rId4">
            <a:alphaModFix/>
          </a:blip>
          <a:srcRect/>
          <a:stretch/>
        </p:blipFill>
        <p:spPr>
          <a:xfrm>
            <a:off x="0" y="-38100"/>
            <a:ext cx="3657600" cy="2438400"/>
          </a:xfrm>
          <a:prstGeom prst="rect">
            <a:avLst/>
          </a:prstGeom>
          <a:noFill/>
          <a:ln>
            <a:noFill/>
          </a:ln>
        </p:spPr>
      </p:pic>
      <p:pic>
        <p:nvPicPr>
          <p:cNvPr id="137" name="Google Shape;137;p4" descr="A young girl sitting on a table&#10;&#10;Description automatically generated"/>
          <p:cNvPicPr preferRelativeResize="0"/>
          <p:nvPr/>
        </p:nvPicPr>
        <p:blipFill rotWithShape="1">
          <a:blip r:embed="rId5">
            <a:alphaModFix/>
          </a:blip>
          <a:srcRect/>
          <a:stretch/>
        </p:blipFill>
        <p:spPr>
          <a:xfrm>
            <a:off x="3805866" y="7581878"/>
            <a:ext cx="3776034" cy="25173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p:nvPr/>
        </p:nvSpPr>
        <p:spPr>
          <a:xfrm>
            <a:off x="762000" y="1574649"/>
            <a:ext cx="6906224" cy="3052307"/>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600" b="1">
                <a:solidFill>
                  <a:srgbClr val="1C4F59"/>
                </a:solidFill>
                <a:latin typeface="Calibri"/>
                <a:ea typeface="Calibri"/>
                <a:cs typeface="Calibri"/>
                <a:sym typeface="Calibri"/>
              </a:rPr>
              <a:t>Детям и молодежи важно иметь прочные отношения с семьей и друзьями. Проводите время вместе. Например, каждый вечер за ужином.</a:t>
            </a:r>
            <a:endParaRPr sz="3600" b="1">
              <a:solidFill>
                <a:srgbClr val="1C4F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5"/>
          <p:cNvSpPr/>
          <p:nvPr/>
        </p:nvSpPr>
        <p:spPr>
          <a:xfrm>
            <a:off x="860838" y="4936500"/>
            <a:ext cx="6906224" cy="1561719"/>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600" b="1">
                <a:solidFill>
                  <a:srgbClr val="1C4F59"/>
                </a:solidFill>
                <a:latin typeface="Calibri"/>
                <a:ea typeface="Calibri"/>
                <a:cs typeface="Calibri"/>
                <a:sym typeface="Calibri"/>
              </a:rPr>
              <a:t>Научите и покажите своим детям как решать проблемы.</a:t>
            </a:r>
            <a:endParaRPr sz="3600" b="1">
              <a:solidFill>
                <a:srgbClr val="1C4F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5"/>
          <p:cNvSpPr/>
          <p:nvPr/>
        </p:nvSpPr>
        <p:spPr>
          <a:xfrm>
            <a:off x="860838" y="6624078"/>
            <a:ext cx="6906224" cy="1622545"/>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146" name="Google Shape;146;p5"/>
          <p:cNvSpPr/>
          <p:nvPr/>
        </p:nvSpPr>
        <p:spPr>
          <a:xfrm>
            <a:off x="8839200" y="1399557"/>
            <a:ext cx="9032115" cy="5053003"/>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600" b="1">
                <a:solidFill>
                  <a:srgbClr val="1C4F59"/>
                </a:solidFill>
                <a:latin typeface="Calibri"/>
                <a:ea typeface="Calibri"/>
                <a:cs typeface="Calibri"/>
                <a:sym typeface="Calibri"/>
              </a:rPr>
              <a:t>Важный человек, постоянно присутствующий в жизни ребенка, играет решающую роль в развитии у него устойчивости.</a:t>
            </a:r>
            <a:endParaRPr/>
          </a:p>
          <a:p>
            <a:pPr marL="0" marR="0" lvl="0" indent="0" algn="l" rtl="0">
              <a:spcBef>
                <a:spcPts val="0"/>
              </a:spcBef>
              <a:spcAft>
                <a:spcPts val="0"/>
              </a:spcAft>
              <a:buNone/>
            </a:pPr>
            <a:r>
              <a:rPr lang="ru-RU" sz="3600" b="1">
                <a:solidFill>
                  <a:srgbClr val="1C4F59"/>
                </a:solidFill>
                <a:latin typeface="Calibri"/>
                <a:ea typeface="Calibri"/>
                <a:cs typeface="Calibri"/>
                <a:sym typeface="Calibri"/>
              </a:rPr>
              <a:t> Это человек </a:t>
            </a:r>
            <a:r>
              <a:rPr lang="ru-RU" sz="3200">
                <a:solidFill>
                  <a:srgbClr val="1C4F59"/>
                </a:solidFill>
                <a:latin typeface="Calibri"/>
                <a:ea typeface="Calibri"/>
                <a:cs typeface="Calibri"/>
                <a:sym typeface="Calibri"/>
              </a:rPr>
              <a:t>(часто родитель или другой член семьи)</a:t>
            </a:r>
            <a:r>
              <a:rPr lang="ru-RU" sz="3600" b="1">
                <a:solidFill>
                  <a:srgbClr val="1C4F59"/>
                </a:solidFill>
                <a:latin typeface="Calibri"/>
                <a:ea typeface="Calibri"/>
                <a:cs typeface="Calibri"/>
                <a:sym typeface="Calibri"/>
              </a:rPr>
              <a:t>, с которым ребенок проводит много времени и к кому может обратиться, когда ему понадобится помощь.</a:t>
            </a:r>
            <a:endParaRPr sz="1800">
              <a:solidFill>
                <a:schemeClr val="dk1"/>
              </a:solidFill>
              <a:latin typeface="Calibri"/>
              <a:ea typeface="Calibri"/>
              <a:cs typeface="Calibri"/>
              <a:sym typeface="Calibri"/>
            </a:endParaRPr>
          </a:p>
        </p:txBody>
      </p:sp>
      <p:sp>
        <p:nvSpPr>
          <p:cNvPr id="147" name="Google Shape;147;p5"/>
          <p:cNvSpPr txBox="1"/>
          <p:nvPr/>
        </p:nvSpPr>
        <p:spPr>
          <a:xfrm>
            <a:off x="10714539" y="5420536"/>
            <a:ext cx="5252930" cy="431738"/>
          </a:xfrm>
          <a:prstGeom prst="rect">
            <a:avLst/>
          </a:prstGeom>
          <a:noFill/>
          <a:ln>
            <a:noFill/>
          </a:ln>
        </p:spPr>
        <p:txBody>
          <a:bodyPr spcFirstLastPara="1" wrap="square" lIns="0" tIns="0" rIns="0" bIns="0" anchor="t" anchorCtr="0">
            <a:spAutoFit/>
          </a:bodyPr>
          <a:lstStyle/>
          <a:p>
            <a:pPr marL="0" marR="0" lvl="0" indent="0" algn="l" rtl="0">
              <a:lnSpc>
                <a:spcPct val="133000"/>
              </a:lnSpc>
              <a:spcBef>
                <a:spcPts val="0"/>
              </a:spcBef>
              <a:spcAft>
                <a:spcPts val="0"/>
              </a:spcAft>
              <a:buNone/>
            </a:pPr>
            <a:endParaRPr sz="1800" b="1">
              <a:solidFill>
                <a:schemeClr val="dk1"/>
              </a:solidFill>
              <a:latin typeface="Calibri"/>
              <a:ea typeface="Calibri"/>
              <a:cs typeface="Calibri"/>
              <a:sym typeface="Calibri"/>
            </a:endParaRPr>
          </a:p>
        </p:txBody>
      </p:sp>
      <p:sp>
        <p:nvSpPr>
          <p:cNvPr id="148" name="Google Shape;148;p5"/>
          <p:cNvSpPr txBox="1"/>
          <p:nvPr/>
        </p:nvSpPr>
        <p:spPr>
          <a:xfrm>
            <a:off x="0" y="215487"/>
            <a:ext cx="18287999" cy="67710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4400" b="1">
                <a:solidFill>
                  <a:srgbClr val="189F87"/>
                </a:solidFill>
                <a:latin typeface="Calibri"/>
                <a:ea typeface="Calibri"/>
                <a:cs typeface="Calibri"/>
                <a:sym typeface="Calibri"/>
              </a:rPr>
              <a:t>ПОМОГИТЕ ДЕТЯМ ПОСТРОИТЬ КРЕПКИЕ, ЗАБОТЛИВЫЕ ОТНОШЕНИЯ</a:t>
            </a:r>
            <a:endParaRPr sz="4200" b="1">
              <a:solidFill>
                <a:srgbClr val="1C4F59"/>
              </a:solidFill>
              <a:latin typeface="Calibri"/>
              <a:ea typeface="Calibri"/>
              <a:cs typeface="Calibri"/>
              <a:sym typeface="Calibri"/>
            </a:endParaRPr>
          </a:p>
        </p:txBody>
      </p:sp>
      <p:pic>
        <p:nvPicPr>
          <p:cNvPr id="149" name="Google Shape;149;p5"/>
          <p:cNvPicPr preferRelativeResize="0"/>
          <p:nvPr/>
        </p:nvPicPr>
        <p:blipFill rotWithShape="1">
          <a:blip r:embed="rId3">
            <a:alphaModFix/>
          </a:blip>
          <a:srcRect/>
          <a:stretch/>
        </p:blipFill>
        <p:spPr>
          <a:xfrm rot="1836420">
            <a:off x="8570079" y="7690616"/>
            <a:ext cx="1281335" cy="1515557"/>
          </a:xfrm>
          <a:prstGeom prst="rect">
            <a:avLst/>
          </a:prstGeom>
          <a:noFill/>
          <a:ln>
            <a:noFill/>
          </a:ln>
        </p:spPr>
      </p:pic>
      <p:sp>
        <p:nvSpPr>
          <p:cNvPr id="150" name="Google Shape;150;p5"/>
          <p:cNvSpPr txBox="1"/>
          <p:nvPr/>
        </p:nvSpPr>
        <p:spPr>
          <a:xfrm>
            <a:off x="1109975" y="6969859"/>
            <a:ext cx="6381736" cy="1000274"/>
          </a:xfrm>
          <a:prstGeom prst="rect">
            <a:avLst/>
          </a:prstGeom>
          <a:noFill/>
          <a:ln>
            <a:noFill/>
          </a:ln>
        </p:spPr>
        <p:txBody>
          <a:bodyPr spcFirstLastPara="1" wrap="square" lIns="0" tIns="0" rIns="0" bIns="0" anchor="t" anchorCtr="0">
            <a:spAutoFit/>
          </a:bodyPr>
          <a:lstStyle/>
          <a:p>
            <a:pPr marL="0" marR="0" lvl="0" indent="0" algn="l" rtl="0">
              <a:lnSpc>
                <a:spcPct val="108888"/>
              </a:lnSpc>
              <a:spcBef>
                <a:spcPts val="0"/>
              </a:spcBef>
              <a:spcAft>
                <a:spcPts val="0"/>
              </a:spcAft>
              <a:buNone/>
            </a:pPr>
            <a:r>
              <a:rPr lang="ru-RU" sz="3600" b="1">
                <a:solidFill>
                  <a:srgbClr val="1C4F59"/>
                </a:solidFill>
                <a:latin typeface="Calibri"/>
                <a:ea typeface="Calibri"/>
                <a:cs typeface="Calibri"/>
                <a:sym typeface="Calibri"/>
              </a:rPr>
              <a:t>Проявляйте искренний интерес к ребенку и его занятиям.</a:t>
            </a:r>
            <a:endParaRPr sz="3600" b="1">
              <a:solidFill>
                <a:srgbClr val="1C4F59"/>
              </a:solidFill>
              <a:latin typeface="Calibri"/>
              <a:ea typeface="Calibri"/>
              <a:cs typeface="Calibri"/>
              <a:sym typeface="Calibri"/>
            </a:endParaRPr>
          </a:p>
        </p:txBody>
      </p:sp>
      <p:pic>
        <p:nvPicPr>
          <p:cNvPr id="151" name="Google Shape;151;p5" descr="A person sitting in front of a window&#10;&#10;Description automatically generated"/>
          <p:cNvPicPr preferRelativeResize="0"/>
          <p:nvPr/>
        </p:nvPicPr>
        <p:blipFill rotWithShape="1">
          <a:blip r:embed="rId4">
            <a:alphaModFix/>
          </a:blip>
          <a:srcRect/>
          <a:stretch/>
        </p:blipFill>
        <p:spPr>
          <a:xfrm>
            <a:off x="12528889" y="6452562"/>
            <a:ext cx="5794970" cy="38633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p:nvPr/>
        </p:nvSpPr>
        <p:spPr>
          <a:xfrm>
            <a:off x="188105" y="7414418"/>
            <a:ext cx="7687156" cy="2428540"/>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800" b="1">
                <a:solidFill>
                  <a:srgbClr val="1C4F59"/>
                </a:solidFill>
                <a:latin typeface="Calibri"/>
                <a:ea typeface="Calibri"/>
                <a:cs typeface="Calibri"/>
                <a:sym typeface="Calibri"/>
              </a:rPr>
              <a:t>Позволяйте проявлять </a:t>
            </a:r>
            <a:r>
              <a:rPr lang="ru-RU" sz="3200" b="1">
                <a:solidFill>
                  <a:srgbClr val="C00000"/>
                </a:solidFill>
                <a:latin typeface="Calibri"/>
                <a:ea typeface="Calibri"/>
                <a:cs typeface="Calibri"/>
                <a:sym typeface="Calibri"/>
              </a:rPr>
              <a:t>самостоятельность</a:t>
            </a:r>
            <a:r>
              <a:rPr lang="ru-RU" sz="2800" b="1">
                <a:solidFill>
                  <a:srgbClr val="1C4F59"/>
                </a:solidFill>
                <a:latin typeface="Calibri"/>
                <a:ea typeface="Calibri"/>
                <a:cs typeface="Calibri"/>
                <a:sym typeface="Calibri"/>
              </a:rPr>
              <a:t>, принимать решения. Помогите ребенку </a:t>
            </a:r>
            <a:r>
              <a:rPr lang="ru-RU" sz="3200" b="1">
                <a:solidFill>
                  <a:srgbClr val="C00000"/>
                </a:solidFill>
                <a:latin typeface="Calibri"/>
                <a:ea typeface="Calibri"/>
                <a:cs typeface="Calibri"/>
                <a:sym typeface="Calibri"/>
              </a:rPr>
              <a:t>учиться на своих ошибках.</a:t>
            </a:r>
            <a:r>
              <a:rPr lang="ru-RU" sz="2800" b="1">
                <a:solidFill>
                  <a:srgbClr val="1C4F59"/>
                </a:solidFill>
                <a:latin typeface="Calibri"/>
                <a:ea typeface="Calibri"/>
                <a:cs typeface="Calibri"/>
                <a:sym typeface="Calibri"/>
              </a:rPr>
              <a:t> Обсудите, что можно сделать по-другому в следующий раз, и как они могут контролировать свое поведение.</a:t>
            </a:r>
            <a:endParaRPr sz="2800" b="1">
              <a:solidFill>
                <a:srgbClr val="1C4F59"/>
              </a:solidFill>
              <a:latin typeface="Calibri"/>
              <a:ea typeface="Calibri"/>
              <a:cs typeface="Calibri"/>
              <a:sym typeface="Calibri"/>
            </a:endParaRPr>
          </a:p>
        </p:txBody>
      </p:sp>
      <p:sp>
        <p:nvSpPr>
          <p:cNvPr id="158" name="Google Shape;158;p6"/>
          <p:cNvSpPr/>
          <p:nvPr/>
        </p:nvSpPr>
        <p:spPr>
          <a:xfrm>
            <a:off x="8183880" y="5346877"/>
            <a:ext cx="9965551" cy="2055327"/>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800" b="1">
                <a:solidFill>
                  <a:srgbClr val="1C4F59"/>
                </a:solidFill>
                <a:latin typeface="Calibri"/>
                <a:ea typeface="Calibri"/>
                <a:cs typeface="Calibri"/>
                <a:sym typeface="Calibri"/>
              </a:rPr>
              <a:t>Помогите поставить цели и задачи. </a:t>
            </a:r>
            <a:r>
              <a:rPr lang="ru-RU" sz="3200" b="1">
                <a:solidFill>
                  <a:srgbClr val="C00000"/>
                </a:solidFill>
                <a:latin typeface="Calibri"/>
                <a:ea typeface="Calibri"/>
                <a:cs typeface="Calibri"/>
                <a:sym typeface="Calibri"/>
              </a:rPr>
              <a:t>Будьте образцом для подражания.</a:t>
            </a:r>
            <a:r>
              <a:rPr lang="ru-RU" sz="2800" b="1">
                <a:solidFill>
                  <a:srgbClr val="1C4F59"/>
                </a:solidFill>
                <a:latin typeface="Calibri"/>
                <a:ea typeface="Calibri"/>
                <a:cs typeface="Calibri"/>
                <a:sym typeface="Calibri"/>
              </a:rPr>
              <a:t> Покажите своему ребенку, что значит любить себя, быть готовым делать и пробовать новое, и покажите, как вы справляетесь с неудачами или проблемами. </a:t>
            </a:r>
            <a:endParaRPr sz="1800">
              <a:solidFill>
                <a:schemeClr val="dk1"/>
              </a:solidFill>
              <a:latin typeface="Calibri"/>
              <a:ea typeface="Calibri"/>
              <a:cs typeface="Calibri"/>
              <a:sym typeface="Calibri"/>
            </a:endParaRPr>
          </a:p>
        </p:txBody>
      </p:sp>
      <p:sp>
        <p:nvSpPr>
          <p:cNvPr id="159" name="Google Shape;159;p6"/>
          <p:cNvSpPr/>
          <p:nvPr/>
        </p:nvSpPr>
        <p:spPr>
          <a:xfrm>
            <a:off x="161443" y="4132783"/>
            <a:ext cx="7687157" cy="2827310"/>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200" b="1">
                <a:solidFill>
                  <a:srgbClr val="C00000"/>
                </a:solidFill>
                <a:latin typeface="Calibri"/>
                <a:ea typeface="Calibri"/>
                <a:cs typeface="Calibri"/>
                <a:sym typeface="Calibri"/>
              </a:rPr>
              <a:t>Задавайте вопросы об увлечениях и занятиях. </a:t>
            </a:r>
            <a:r>
              <a:rPr lang="ru-RU" sz="2800" b="1">
                <a:solidFill>
                  <a:srgbClr val="1C4F59"/>
                </a:solidFill>
                <a:latin typeface="Calibri"/>
                <a:ea typeface="Calibri"/>
                <a:cs typeface="Calibri"/>
                <a:sym typeface="Calibri"/>
              </a:rPr>
              <a:t>Сосредоточьтесь на своем ребенке, играя с ним и слушая его. Проявляйте интерес к занятиям, проектам или проблемам вашего ребенка. Позвольте им руководить игрой и быть готовыми делать то, что они хотят делать.</a:t>
            </a:r>
            <a:endParaRPr sz="2800" b="1">
              <a:solidFill>
                <a:srgbClr val="1C4F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6"/>
          <p:cNvSpPr/>
          <p:nvPr/>
        </p:nvSpPr>
        <p:spPr>
          <a:xfrm>
            <a:off x="8153400" y="2307994"/>
            <a:ext cx="6503519" cy="2725112"/>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200" b="1">
                <a:solidFill>
                  <a:srgbClr val="C00000"/>
                </a:solidFill>
                <a:latin typeface="Calibri"/>
                <a:ea typeface="Calibri"/>
                <a:cs typeface="Calibri"/>
                <a:sym typeface="Calibri"/>
              </a:rPr>
              <a:t>Хвалите</a:t>
            </a:r>
            <a:r>
              <a:rPr lang="ru-RU" sz="2800" b="1">
                <a:solidFill>
                  <a:srgbClr val="1C4F59"/>
                </a:solidFill>
                <a:latin typeface="Calibri"/>
                <a:ea typeface="Calibri"/>
                <a:cs typeface="Calibri"/>
                <a:sym typeface="Calibri"/>
              </a:rPr>
              <a:t> их, когда они что то делают хорошо. Выражайте свое признание их усилиям, а также когда усилия достигают успеха. Предоставьте своему ребенку обязанности и возможности для его вклада в домашние дела.</a:t>
            </a:r>
            <a:endParaRPr sz="2800" b="1">
              <a:solidFill>
                <a:srgbClr val="1C4F59"/>
              </a:solidFill>
              <a:latin typeface="Calibri"/>
              <a:ea typeface="Calibri"/>
              <a:cs typeface="Calibri"/>
              <a:sym typeface="Calibri"/>
            </a:endParaRPr>
          </a:p>
        </p:txBody>
      </p:sp>
      <p:sp>
        <p:nvSpPr>
          <p:cNvPr id="161" name="Google Shape;161;p6"/>
          <p:cNvSpPr txBox="1"/>
          <p:nvPr/>
        </p:nvSpPr>
        <p:spPr>
          <a:xfrm>
            <a:off x="144794" y="93623"/>
            <a:ext cx="14409406" cy="1923604"/>
          </a:xfrm>
          <a:prstGeom prst="rect">
            <a:avLst/>
          </a:prstGeom>
          <a:noFill/>
          <a:ln>
            <a:noFill/>
          </a:ln>
        </p:spPr>
        <p:txBody>
          <a:bodyPr spcFirstLastPara="1" wrap="square" lIns="0" tIns="0" rIns="0" bIns="0" anchor="t" anchorCtr="0">
            <a:spAutoFit/>
          </a:bodyPr>
          <a:lstStyle/>
          <a:p>
            <a:pPr marL="0" marR="0" lvl="0" indent="0" algn="l" rtl="0">
              <a:lnSpc>
                <a:spcPct val="113636"/>
              </a:lnSpc>
              <a:spcBef>
                <a:spcPts val="0"/>
              </a:spcBef>
              <a:spcAft>
                <a:spcPts val="0"/>
              </a:spcAft>
              <a:buNone/>
            </a:pPr>
            <a:r>
              <a:rPr lang="ru-RU" sz="4400" b="1">
                <a:solidFill>
                  <a:srgbClr val="189F87"/>
                </a:solidFill>
                <a:latin typeface="Calibri"/>
                <a:ea typeface="Calibri"/>
                <a:cs typeface="Calibri"/>
                <a:sym typeface="Calibri"/>
              </a:rPr>
              <a:t>Помогите детям развить чувство собственного достоинства, чтобы они чувствовали и знали, что ОНИ ВАЖНЫ и ИХ ЦЕНЯТ, чтобы они стали УВЕРЕННЫМИ В СЕБЕ</a:t>
            </a:r>
            <a:endParaRPr/>
          </a:p>
        </p:txBody>
      </p:sp>
      <p:pic>
        <p:nvPicPr>
          <p:cNvPr id="162" name="Google Shape;162;p6"/>
          <p:cNvPicPr preferRelativeResize="0"/>
          <p:nvPr/>
        </p:nvPicPr>
        <p:blipFill rotWithShape="1">
          <a:blip r:embed="rId3">
            <a:alphaModFix/>
          </a:blip>
          <a:srcRect/>
          <a:stretch/>
        </p:blipFill>
        <p:spPr>
          <a:xfrm>
            <a:off x="14918745" y="-38100"/>
            <a:ext cx="3369255" cy="3276600"/>
          </a:xfrm>
          <a:prstGeom prst="rect">
            <a:avLst/>
          </a:prstGeom>
          <a:noFill/>
          <a:ln>
            <a:noFill/>
          </a:ln>
        </p:spPr>
      </p:pic>
      <p:sp>
        <p:nvSpPr>
          <p:cNvPr id="163" name="Google Shape;163;p6"/>
          <p:cNvSpPr/>
          <p:nvPr/>
        </p:nvSpPr>
        <p:spPr>
          <a:xfrm>
            <a:off x="8178691" y="7803112"/>
            <a:ext cx="10078829" cy="1965094"/>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800" b="1">
                <a:solidFill>
                  <a:srgbClr val="1C4F59"/>
                </a:solidFill>
                <a:latin typeface="Calibri"/>
                <a:ea typeface="Calibri"/>
                <a:cs typeface="Calibri"/>
                <a:sym typeface="Calibri"/>
              </a:rPr>
              <a:t>Создайте</a:t>
            </a:r>
            <a:r>
              <a:rPr lang="ru-RU" sz="1800" b="1">
                <a:solidFill>
                  <a:srgbClr val="1C4F59"/>
                </a:solidFill>
                <a:latin typeface="Calibri"/>
                <a:ea typeface="Calibri"/>
                <a:cs typeface="Calibri"/>
                <a:sym typeface="Calibri"/>
              </a:rPr>
              <a:t> </a:t>
            </a:r>
            <a:r>
              <a:rPr lang="ru-RU" sz="3200" b="1">
                <a:solidFill>
                  <a:srgbClr val="C00000"/>
                </a:solidFill>
                <a:latin typeface="Calibri"/>
                <a:ea typeface="Calibri"/>
                <a:cs typeface="Calibri"/>
                <a:sym typeface="Calibri"/>
              </a:rPr>
              <a:t>безопасную</a:t>
            </a:r>
            <a:r>
              <a:rPr lang="ru-RU" sz="2800" b="1">
                <a:solidFill>
                  <a:srgbClr val="1C4F59"/>
                </a:solidFill>
                <a:latin typeface="Calibri"/>
                <a:ea typeface="Calibri"/>
                <a:cs typeface="Calibri"/>
                <a:sym typeface="Calibri"/>
              </a:rPr>
              <a:t>,</a:t>
            </a:r>
            <a:r>
              <a:rPr lang="ru-RU" sz="3200" b="1">
                <a:solidFill>
                  <a:srgbClr val="C00000"/>
                </a:solidFill>
                <a:latin typeface="Calibri"/>
                <a:ea typeface="Calibri"/>
                <a:cs typeface="Calibri"/>
                <a:sym typeface="Calibri"/>
              </a:rPr>
              <a:t> любящую домашнюю обстановку</a:t>
            </a:r>
            <a:r>
              <a:rPr lang="ru-RU" sz="2800" b="1">
                <a:solidFill>
                  <a:srgbClr val="1C4F59"/>
                </a:solidFill>
                <a:latin typeface="Calibri"/>
                <a:ea typeface="Calibri"/>
                <a:cs typeface="Calibri"/>
                <a:sym typeface="Calibri"/>
              </a:rPr>
              <a:t>, в которой ваш ребенок сможет чувствовать себя комфортно, безопасно и счастливо. Избегайте ссор и споров с партнером перед ребенком.</a:t>
            </a:r>
            <a:endParaRPr sz="2800" b="1">
              <a:solidFill>
                <a:srgbClr val="1C4F59"/>
              </a:solidFill>
              <a:latin typeface="Calibri"/>
              <a:ea typeface="Calibri"/>
              <a:cs typeface="Calibri"/>
              <a:sym typeface="Calibri"/>
            </a:endParaRPr>
          </a:p>
        </p:txBody>
      </p:sp>
      <p:sp>
        <p:nvSpPr>
          <p:cNvPr id="164" name="Google Shape;164;p6"/>
          <p:cNvSpPr/>
          <p:nvPr/>
        </p:nvSpPr>
        <p:spPr>
          <a:xfrm>
            <a:off x="188106" y="2282632"/>
            <a:ext cx="7687155" cy="1544404"/>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800" b="1">
                <a:solidFill>
                  <a:srgbClr val="1C4F59"/>
                </a:solidFill>
                <a:latin typeface="Calibri"/>
                <a:ea typeface="Calibri"/>
                <a:cs typeface="Calibri"/>
                <a:sym typeface="Calibri"/>
              </a:rPr>
              <a:t>Проявляйте </a:t>
            </a:r>
            <a:r>
              <a:rPr lang="ru-RU" sz="3200" b="1">
                <a:solidFill>
                  <a:srgbClr val="C00000"/>
                </a:solidFill>
                <a:latin typeface="Calibri"/>
                <a:ea typeface="Calibri"/>
                <a:cs typeface="Calibri"/>
                <a:sym typeface="Calibri"/>
              </a:rPr>
              <a:t>любовь</a:t>
            </a:r>
            <a:r>
              <a:rPr lang="ru-RU" sz="2800" b="1">
                <a:solidFill>
                  <a:srgbClr val="1C4F59"/>
                </a:solidFill>
                <a:latin typeface="Calibri"/>
                <a:ea typeface="Calibri"/>
                <a:cs typeface="Calibri"/>
                <a:sym typeface="Calibri"/>
              </a:rPr>
              <a:t> и </a:t>
            </a:r>
            <a:r>
              <a:rPr lang="ru-RU" sz="3200" b="1">
                <a:solidFill>
                  <a:srgbClr val="C00000"/>
                </a:solidFill>
                <a:latin typeface="Calibri"/>
                <a:ea typeface="Calibri"/>
                <a:cs typeface="Calibri"/>
                <a:sym typeface="Calibri"/>
              </a:rPr>
              <a:t>одобрение</a:t>
            </a:r>
            <a:r>
              <a:rPr lang="ru-RU" sz="2800" b="1">
                <a:solidFill>
                  <a:srgbClr val="1C4F59"/>
                </a:solidFill>
                <a:latin typeface="Calibri"/>
                <a:ea typeface="Calibri"/>
                <a:cs typeface="Calibri"/>
                <a:sym typeface="Calibri"/>
              </a:rPr>
              <a:t> как можно чаще и больше. Проводите время с ними, чаще обнимайте и ласкайте.</a:t>
            </a:r>
            <a:endParaRPr sz="16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p:nvPr/>
        </p:nvSpPr>
        <p:spPr>
          <a:xfrm>
            <a:off x="141026" y="9051414"/>
            <a:ext cx="9364508" cy="1045086"/>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800" b="1">
                <a:solidFill>
                  <a:srgbClr val="1C4F59"/>
                </a:solidFill>
                <a:latin typeface="Calibri"/>
                <a:ea typeface="Calibri"/>
                <a:cs typeface="Calibri"/>
                <a:sym typeface="Calibri"/>
              </a:rPr>
              <a:t>Помогите ребенку найти кого-нибудь, с кем можно поговорить, если ему неудобно разговаривать с вами.</a:t>
            </a:r>
            <a:endParaRPr sz="1800">
              <a:solidFill>
                <a:schemeClr val="dk1"/>
              </a:solidFill>
              <a:latin typeface="Calibri"/>
              <a:ea typeface="Calibri"/>
              <a:cs typeface="Calibri"/>
              <a:sym typeface="Calibri"/>
            </a:endParaRPr>
          </a:p>
        </p:txBody>
      </p:sp>
      <p:sp>
        <p:nvSpPr>
          <p:cNvPr id="171" name="Google Shape;171;p7"/>
          <p:cNvSpPr/>
          <p:nvPr/>
        </p:nvSpPr>
        <p:spPr>
          <a:xfrm>
            <a:off x="9753600" y="3634893"/>
            <a:ext cx="8534400" cy="2499208"/>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200" b="1">
                <a:solidFill>
                  <a:srgbClr val="C00000"/>
                </a:solidFill>
                <a:latin typeface="Calibri"/>
                <a:ea typeface="Calibri"/>
                <a:cs typeface="Calibri"/>
                <a:sym typeface="Calibri"/>
              </a:rPr>
              <a:t>Не будьте диктатором. </a:t>
            </a:r>
            <a:r>
              <a:rPr lang="ru-RU" sz="2800" b="1">
                <a:solidFill>
                  <a:srgbClr val="1C4F59"/>
                </a:solidFill>
                <a:latin typeface="Calibri"/>
                <a:ea typeface="Calibri"/>
                <a:cs typeface="Calibri"/>
                <a:sym typeface="Calibri"/>
              </a:rPr>
              <a:t>Устанавливайте правила, но будьте готовы их объяснять. Раздвигать границы естественно для подростков, но если дать продуманное объяснение, почему вы запрещаете, это правило покажется более разумным. </a:t>
            </a:r>
            <a:endParaRPr/>
          </a:p>
        </p:txBody>
      </p:sp>
      <p:sp>
        <p:nvSpPr>
          <p:cNvPr id="172" name="Google Shape;172;p7"/>
          <p:cNvSpPr/>
          <p:nvPr/>
        </p:nvSpPr>
        <p:spPr>
          <a:xfrm>
            <a:off x="125785" y="5342383"/>
            <a:ext cx="9379749" cy="3577854"/>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200" b="1">
                <a:solidFill>
                  <a:srgbClr val="C00000"/>
                </a:solidFill>
                <a:latin typeface="Calibri"/>
                <a:ea typeface="Calibri"/>
                <a:cs typeface="Calibri"/>
                <a:sym typeface="Calibri"/>
              </a:rPr>
              <a:t>Хвалите</a:t>
            </a:r>
            <a:r>
              <a:rPr lang="ru-RU" sz="2800" b="1">
                <a:solidFill>
                  <a:srgbClr val="1C4F59"/>
                </a:solidFill>
                <a:latin typeface="Calibri"/>
                <a:ea typeface="Calibri"/>
                <a:cs typeface="Calibri"/>
                <a:sym typeface="Calibri"/>
              </a:rPr>
              <a:t>. Родители склонны больше хвалить детей, когда они помладше, но подростки не менее нуждаются в повышении самооценки. Подростки могут вести себя так, будто они слишком круты, чтобы заботиться о том, что думают их родители, но правда в том, что они все равно хотят вашего одобрения. Поиск возможностей быть позитивным и ободряющим – это хорошо для улучшения отношений, особенно когда они натянуты.</a:t>
            </a:r>
            <a:endParaRPr sz="1800">
              <a:solidFill>
                <a:schemeClr val="dk1"/>
              </a:solidFill>
              <a:latin typeface="Calibri"/>
              <a:ea typeface="Calibri"/>
              <a:cs typeface="Calibri"/>
              <a:sym typeface="Calibri"/>
            </a:endParaRPr>
          </a:p>
        </p:txBody>
      </p:sp>
      <p:sp>
        <p:nvSpPr>
          <p:cNvPr id="173" name="Google Shape;173;p7"/>
          <p:cNvSpPr/>
          <p:nvPr/>
        </p:nvSpPr>
        <p:spPr>
          <a:xfrm>
            <a:off x="15240" y="3674842"/>
            <a:ext cx="9576048" cy="1536363"/>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200" b="1">
                <a:solidFill>
                  <a:srgbClr val="C00000"/>
                </a:solidFill>
                <a:latin typeface="Calibri"/>
                <a:ea typeface="Calibri"/>
                <a:cs typeface="Calibri"/>
                <a:sym typeface="Calibri"/>
              </a:rPr>
              <a:t>Поддерживайте общение и беседу</a:t>
            </a:r>
            <a:r>
              <a:rPr lang="ru-RU" sz="2800" b="1">
                <a:solidFill>
                  <a:srgbClr val="1C4F59"/>
                </a:solidFill>
                <a:latin typeface="Calibri"/>
                <a:ea typeface="Calibri"/>
                <a:cs typeface="Calibri"/>
                <a:sym typeface="Calibri"/>
              </a:rPr>
              <a:t>, задавая вопросы и выслушивая ребенка. Хорошим моментом для разговоров может быть ежедневный совместный обед или ужин.</a:t>
            </a:r>
            <a:endParaRPr sz="2800" b="1">
              <a:solidFill>
                <a:srgbClr val="1C4F59"/>
              </a:solidFill>
              <a:latin typeface="Calibri"/>
              <a:ea typeface="Calibri"/>
              <a:cs typeface="Calibri"/>
              <a:sym typeface="Calibri"/>
            </a:endParaRPr>
          </a:p>
        </p:txBody>
      </p:sp>
      <p:sp>
        <p:nvSpPr>
          <p:cNvPr id="174" name="Google Shape;174;p7"/>
          <p:cNvSpPr/>
          <p:nvPr/>
        </p:nvSpPr>
        <p:spPr>
          <a:xfrm>
            <a:off x="125785" y="1809752"/>
            <a:ext cx="11913814" cy="1661994"/>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800" b="1">
                <a:solidFill>
                  <a:srgbClr val="1C4F59"/>
                </a:solidFill>
                <a:latin typeface="Calibri"/>
                <a:ea typeface="Calibri"/>
                <a:cs typeface="Calibri"/>
                <a:sym typeface="Calibri"/>
              </a:rPr>
              <a:t>Это нормально для ребенка или подростка грустить или сердиться. Поощряйте ребенка рассказывать о своих чувствах. </a:t>
            </a:r>
            <a:r>
              <a:rPr lang="ru-RU" sz="3200" b="1">
                <a:solidFill>
                  <a:srgbClr val="C00000"/>
                </a:solidFill>
                <a:latin typeface="Calibri"/>
                <a:ea typeface="Calibri"/>
                <a:cs typeface="Calibri"/>
                <a:sym typeface="Calibri"/>
              </a:rPr>
              <a:t>Не отрицайте чувства ребенка или подростка</a:t>
            </a:r>
            <a:r>
              <a:rPr lang="ru-RU" sz="2800" b="1">
                <a:solidFill>
                  <a:srgbClr val="1C4F59"/>
                </a:solidFill>
                <a:latin typeface="Calibri"/>
                <a:ea typeface="Calibri"/>
                <a:cs typeface="Calibri"/>
                <a:sym typeface="Calibri"/>
              </a:rPr>
              <a:t>. Любые чувства – это нормально!</a:t>
            </a:r>
            <a:endParaRPr sz="2800" b="1">
              <a:solidFill>
                <a:srgbClr val="1C4F59"/>
              </a:solidFill>
              <a:latin typeface="Calibri"/>
              <a:ea typeface="Calibri"/>
              <a:cs typeface="Calibri"/>
              <a:sym typeface="Calibri"/>
            </a:endParaRPr>
          </a:p>
        </p:txBody>
      </p:sp>
      <p:sp>
        <p:nvSpPr>
          <p:cNvPr id="175" name="Google Shape;175;p7"/>
          <p:cNvSpPr txBox="1"/>
          <p:nvPr/>
        </p:nvSpPr>
        <p:spPr>
          <a:xfrm>
            <a:off x="0" y="63358"/>
            <a:ext cx="11582400" cy="166199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5400" b="1">
                <a:solidFill>
                  <a:srgbClr val="189F87"/>
                </a:solidFill>
                <a:latin typeface="Calibri"/>
                <a:ea typeface="Calibri"/>
                <a:cs typeface="Calibri"/>
                <a:sym typeface="Calibri"/>
              </a:rPr>
              <a:t>СЛУШАЙТЕ ДЕТЕЙ И </a:t>
            </a:r>
            <a:endParaRPr/>
          </a:p>
          <a:p>
            <a:pPr marL="0" marR="0" lvl="0" indent="0" algn="ctr" rtl="0">
              <a:spcBef>
                <a:spcPts val="0"/>
              </a:spcBef>
              <a:spcAft>
                <a:spcPts val="0"/>
              </a:spcAft>
              <a:buNone/>
            </a:pPr>
            <a:r>
              <a:rPr lang="ru-RU" sz="5400" b="1">
                <a:solidFill>
                  <a:srgbClr val="189F87"/>
                </a:solidFill>
                <a:latin typeface="Calibri"/>
                <a:ea typeface="Calibri"/>
                <a:cs typeface="Calibri"/>
                <a:sym typeface="Calibri"/>
              </a:rPr>
              <a:t>УВАЖАЙТЕ ИХ ЧУВСТВА</a:t>
            </a:r>
            <a:endParaRPr/>
          </a:p>
        </p:txBody>
      </p:sp>
      <p:pic>
        <p:nvPicPr>
          <p:cNvPr id="176" name="Google Shape;176;p7"/>
          <p:cNvPicPr preferRelativeResize="0"/>
          <p:nvPr/>
        </p:nvPicPr>
        <p:blipFill rotWithShape="1">
          <a:blip r:embed="rId3">
            <a:alphaModFix/>
          </a:blip>
          <a:srcRect/>
          <a:stretch/>
        </p:blipFill>
        <p:spPr>
          <a:xfrm>
            <a:off x="12143129" y="1"/>
            <a:ext cx="6146832" cy="3619500"/>
          </a:xfrm>
          <a:prstGeom prst="rect">
            <a:avLst/>
          </a:prstGeom>
          <a:noFill/>
          <a:ln>
            <a:noFill/>
          </a:ln>
        </p:spPr>
      </p:pic>
      <p:sp>
        <p:nvSpPr>
          <p:cNvPr id="177" name="Google Shape;177;p7"/>
          <p:cNvSpPr/>
          <p:nvPr/>
        </p:nvSpPr>
        <p:spPr>
          <a:xfrm>
            <a:off x="9753601" y="6255882"/>
            <a:ext cx="8534399" cy="3916818"/>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200" b="1">
                <a:solidFill>
                  <a:srgbClr val="C00000"/>
                </a:solidFill>
                <a:latin typeface="Calibri"/>
                <a:ea typeface="Calibri"/>
                <a:cs typeface="Calibri"/>
                <a:sym typeface="Calibri"/>
              </a:rPr>
              <a:t>Контролируйте свои эмоции.</a:t>
            </a:r>
            <a:r>
              <a:rPr lang="ru-RU" sz="2800" b="1">
                <a:solidFill>
                  <a:srgbClr val="1C4F59"/>
                </a:solidFill>
                <a:latin typeface="Calibri"/>
                <a:ea typeface="Calibri"/>
                <a:cs typeface="Calibri"/>
                <a:sym typeface="Calibri"/>
              </a:rPr>
              <a:t> Когда подросток грубо ведет себя, вы легко можете вспыхнуть, но не отвечайте тем же. Вы – взрослый человек, а подросткам трудно контролировать свои эмоции или логически мыслить, особенно если они расстроены. Посчитайте до десяти или сделайте несколько глубоких вдохов, прежде чем отвечать. Если вы оба слишком расстроены, чтобы говорить, возьмите паузу, чтобы успокоиться.</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8"/>
          <p:cNvSpPr/>
          <p:nvPr/>
        </p:nvSpPr>
        <p:spPr>
          <a:xfrm>
            <a:off x="9372600" y="1514475"/>
            <a:ext cx="8382000" cy="1230501"/>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800" b="1">
                <a:solidFill>
                  <a:srgbClr val="1C4F59"/>
                </a:solidFill>
                <a:latin typeface="Calibri"/>
                <a:ea typeface="Calibri"/>
                <a:cs typeface="Calibri"/>
                <a:sym typeface="Calibri"/>
              </a:rPr>
              <a:t>Выделите время для совместной физической активности, игр и семейных дел.</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8"/>
          <p:cNvSpPr/>
          <p:nvPr/>
        </p:nvSpPr>
        <p:spPr>
          <a:xfrm>
            <a:off x="352745" y="7353300"/>
            <a:ext cx="7918144" cy="2254201"/>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800" b="1">
                <a:solidFill>
                  <a:srgbClr val="1C4F59"/>
                </a:solidFill>
                <a:latin typeface="Calibri"/>
                <a:ea typeface="Calibri"/>
                <a:cs typeface="Calibri"/>
                <a:sym typeface="Calibri"/>
              </a:rPr>
              <a:t>Будьте примером для подражания, заботясь о собственном психическом здоровье: говорите о своих чувствах. Найдите время для того, что вам нравится.</a:t>
            </a:r>
            <a:endParaRPr sz="1800">
              <a:solidFill>
                <a:schemeClr val="dk1"/>
              </a:solidFill>
              <a:latin typeface="Calibri"/>
              <a:ea typeface="Calibri"/>
              <a:cs typeface="Calibri"/>
              <a:sym typeface="Calibri"/>
            </a:endParaRPr>
          </a:p>
        </p:txBody>
      </p:sp>
      <p:sp>
        <p:nvSpPr>
          <p:cNvPr id="185" name="Google Shape;185;p8"/>
          <p:cNvSpPr/>
          <p:nvPr/>
        </p:nvSpPr>
        <p:spPr>
          <a:xfrm>
            <a:off x="352744" y="4274616"/>
            <a:ext cx="7918146" cy="2469084"/>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800" b="1">
                <a:solidFill>
                  <a:srgbClr val="1C4F59"/>
                </a:solidFill>
                <a:latin typeface="Calibri"/>
                <a:ea typeface="Calibri"/>
                <a:cs typeface="Calibri"/>
                <a:sym typeface="Calibri"/>
              </a:rPr>
              <a:t>Будьте осторожны при обсуждении серьезных семейных вопросов, таких как финансы, семейные проблемы или болезни, с вашими детьми или в их присутствии. Такие вещи могут причинить детям сильное беспокойство.</a:t>
            </a:r>
            <a:endParaRPr sz="2800" b="1">
              <a:solidFill>
                <a:srgbClr val="1C4F59"/>
              </a:solidFill>
              <a:latin typeface="Calibri"/>
              <a:ea typeface="Calibri"/>
              <a:cs typeface="Calibri"/>
              <a:sym typeface="Calibri"/>
            </a:endParaRPr>
          </a:p>
        </p:txBody>
      </p:sp>
      <p:sp>
        <p:nvSpPr>
          <p:cNvPr id="186" name="Google Shape;186;p8"/>
          <p:cNvSpPr txBox="1"/>
          <p:nvPr/>
        </p:nvSpPr>
        <p:spPr>
          <a:xfrm>
            <a:off x="-180377" y="382005"/>
            <a:ext cx="18288001"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4800" b="1">
                <a:solidFill>
                  <a:srgbClr val="189F87"/>
                </a:solidFill>
                <a:latin typeface="Calibri"/>
                <a:ea typeface="Calibri"/>
                <a:cs typeface="Calibri"/>
                <a:sym typeface="Calibri"/>
              </a:rPr>
              <a:t>СОЗДАЙТЕ БЕЗОПАСНУЮ И ПОЗИТИВНУЮ ДОМАШНЮЮ СРЕДУ</a:t>
            </a:r>
            <a:endParaRPr sz="4800" b="1">
              <a:solidFill>
                <a:srgbClr val="189F87"/>
              </a:solidFill>
              <a:latin typeface="Calibri"/>
              <a:ea typeface="Calibri"/>
              <a:cs typeface="Calibri"/>
              <a:sym typeface="Calibri"/>
            </a:endParaRPr>
          </a:p>
        </p:txBody>
      </p:sp>
      <p:sp>
        <p:nvSpPr>
          <p:cNvPr id="187" name="Google Shape;187;p8"/>
          <p:cNvSpPr/>
          <p:nvPr/>
        </p:nvSpPr>
        <p:spPr>
          <a:xfrm>
            <a:off x="352744" y="1514475"/>
            <a:ext cx="7918145" cy="2401544"/>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800" b="1">
                <a:solidFill>
                  <a:srgbClr val="1C4F59"/>
                </a:solidFill>
                <a:latin typeface="Calibri"/>
                <a:ea typeface="Calibri"/>
                <a:cs typeface="Calibri"/>
                <a:sym typeface="Calibri"/>
              </a:rPr>
              <a:t>Будьте в курсе, как ваш ребенок проводит время за экраном, что и как долго он смотрит (ТВ, фильмы, Интернет и игры). Будьте в курсе, с кем они могут взаимодействовать в социальных сетях и онлайн-играх.</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8" name="Google Shape;188;p8"/>
          <p:cNvPicPr preferRelativeResize="0"/>
          <p:nvPr/>
        </p:nvPicPr>
        <p:blipFill rotWithShape="1">
          <a:blip r:embed="rId3">
            <a:alphaModFix/>
          </a:blip>
          <a:srcRect/>
          <a:stretch/>
        </p:blipFill>
        <p:spPr>
          <a:xfrm>
            <a:off x="10896600" y="3200400"/>
            <a:ext cx="5734050" cy="7086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
          <p:cNvSpPr/>
          <p:nvPr/>
        </p:nvSpPr>
        <p:spPr>
          <a:xfrm>
            <a:off x="7086601" y="8115300"/>
            <a:ext cx="11231488" cy="1809419"/>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000" b="1">
                <a:solidFill>
                  <a:srgbClr val="C00000"/>
                </a:solidFill>
                <a:latin typeface="Calibri"/>
                <a:ea typeface="Calibri"/>
                <a:cs typeface="Calibri"/>
                <a:sym typeface="Calibri"/>
              </a:rPr>
              <a:t>Научите ребенка расслабляться</a:t>
            </a:r>
            <a:r>
              <a:rPr lang="ru-RU" sz="2800" b="1">
                <a:solidFill>
                  <a:srgbClr val="1C4F59"/>
                </a:solidFill>
                <a:latin typeface="Calibri"/>
                <a:ea typeface="Calibri"/>
                <a:cs typeface="Calibri"/>
                <a:sym typeface="Calibri"/>
              </a:rPr>
              <a:t>, когда он расстроен. Это может быть глубокое дыхание, успокаивающие действия</a:t>
            </a:r>
            <a:r>
              <a:rPr lang="ru-RU" sz="2400" b="1">
                <a:solidFill>
                  <a:srgbClr val="1C4F59"/>
                </a:solidFill>
                <a:latin typeface="Calibri"/>
                <a:ea typeface="Calibri"/>
                <a:cs typeface="Calibri"/>
                <a:sym typeface="Calibri"/>
              </a:rPr>
              <a:t> (например, спокойное занятие, которое ему нравится),</a:t>
            </a:r>
            <a:r>
              <a:rPr lang="ru-RU" sz="2800" b="1">
                <a:solidFill>
                  <a:srgbClr val="1C4F59"/>
                </a:solidFill>
                <a:latin typeface="Calibri"/>
                <a:ea typeface="Calibri"/>
                <a:cs typeface="Calibri"/>
                <a:sym typeface="Calibri"/>
              </a:rPr>
              <a:t> побыть наедине с собой или прогулка. Научите отвлекаться и переключать внимание на позитивное.</a:t>
            </a:r>
            <a:endParaRPr sz="3000" b="1">
              <a:solidFill>
                <a:srgbClr val="C00000"/>
              </a:solidFill>
              <a:latin typeface="Calibri"/>
              <a:ea typeface="Calibri"/>
              <a:cs typeface="Calibri"/>
              <a:sym typeface="Calibri"/>
            </a:endParaRPr>
          </a:p>
        </p:txBody>
      </p:sp>
      <p:sp>
        <p:nvSpPr>
          <p:cNvPr id="195" name="Google Shape;195;p9"/>
          <p:cNvSpPr/>
          <p:nvPr/>
        </p:nvSpPr>
        <p:spPr>
          <a:xfrm>
            <a:off x="7086600" y="4160252"/>
            <a:ext cx="11141003" cy="1897865"/>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800" b="1">
                <a:solidFill>
                  <a:srgbClr val="1C4F59"/>
                </a:solidFill>
                <a:latin typeface="Calibri"/>
                <a:ea typeface="Calibri"/>
                <a:cs typeface="Calibri"/>
                <a:sym typeface="Calibri"/>
              </a:rPr>
              <a:t>Обсудите возможные решения или идеи по улучшению ситуации и способы их реализации. Важно помочь им найти собственные ответы и решения, этим вы будете развивать у своего ребенка умение решать проблемы.</a:t>
            </a:r>
            <a:endParaRPr sz="1800">
              <a:solidFill>
                <a:schemeClr val="dk1"/>
              </a:solidFill>
              <a:latin typeface="Calibri"/>
              <a:ea typeface="Calibri"/>
              <a:cs typeface="Calibri"/>
              <a:sym typeface="Calibri"/>
            </a:endParaRPr>
          </a:p>
        </p:txBody>
      </p:sp>
      <p:sp>
        <p:nvSpPr>
          <p:cNvPr id="196" name="Google Shape;196;p9"/>
          <p:cNvSpPr txBox="1"/>
          <p:nvPr/>
        </p:nvSpPr>
        <p:spPr>
          <a:xfrm>
            <a:off x="609600" y="205335"/>
            <a:ext cx="12573001" cy="147732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ru-RU" sz="4800" b="1">
                <a:solidFill>
                  <a:srgbClr val="189F87"/>
                </a:solidFill>
                <a:latin typeface="Calibri"/>
                <a:ea typeface="Calibri"/>
                <a:cs typeface="Calibri"/>
                <a:sym typeface="Calibri"/>
              </a:rPr>
              <a:t>ПОМОГИТЕ РЕБЕНКУ (ПОДРОСТКУ) РЕШИТЬ ПРОБЛЕМЫ</a:t>
            </a:r>
            <a:endParaRPr sz="4800" b="1">
              <a:solidFill>
                <a:srgbClr val="189F87"/>
              </a:solidFill>
              <a:latin typeface="Calibri"/>
              <a:ea typeface="Calibri"/>
              <a:cs typeface="Calibri"/>
              <a:sym typeface="Calibri"/>
            </a:endParaRPr>
          </a:p>
        </p:txBody>
      </p:sp>
      <p:sp>
        <p:nvSpPr>
          <p:cNvPr id="197" name="Google Shape;197;p9"/>
          <p:cNvSpPr txBox="1"/>
          <p:nvPr/>
        </p:nvSpPr>
        <p:spPr>
          <a:xfrm>
            <a:off x="10226257" y="5538560"/>
            <a:ext cx="5408460" cy="311388"/>
          </a:xfrm>
          <a:prstGeom prst="rect">
            <a:avLst/>
          </a:prstGeom>
          <a:noFill/>
          <a:ln>
            <a:noFill/>
          </a:ln>
        </p:spPr>
        <p:txBody>
          <a:bodyPr spcFirstLastPara="1" wrap="square" lIns="0" tIns="0" rIns="0" bIns="0" anchor="t" anchorCtr="0">
            <a:spAutoFit/>
          </a:bodyPr>
          <a:lstStyle/>
          <a:p>
            <a:pPr marL="0" marR="0" lvl="0" indent="0" algn="ctr" rtl="0">
              <a:lnSpc>
                <a:spcPct val="108818"/>
              </a:lnSpc>
              <a:spcBef>
                <a:spcPts val="0"/>
              </a:spcBef>
              <a:spcAft>
                <a:spcPts val="0"/>
              </a:spcAft>
              <a:buNone/>
            </a:pPr>
            <a:endParaRPr sz="2200" b="1">
              <a:solidFill>
                <a:srgbClr val="05856D"/>
              </a:solidFill>
              <a:latin typeface="Open Sans Light"/>
              <a:ea typeface="Open Sans Light"/>
              <a:cs typeface="Open Sans Light"/>
              <a:sym typeface="Open Sans Light"/>
            </a:endParaRPr>
          </a:p>
        </p:txBody>
      </p:sp>
      <p:sp>
        <p:nvSpPr>
          <p:cNvPr id="198" name="Google Shape;198;p9"/>
          <p:cNvSpPr/>
          <p:nvPr/>
        </p:nvSpPr>
        <p:spPr>
          <a:xfrm>
            <a:off x="7086600" y="6288184"/>
            <a:ext cx="11141002" cy="1477328"/>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000" b="1">
                <a:solidFill>
                  <a:srgbClr val="C00000"/>
                </a:solidFill>
                <a:latin typeface="Calibri"/>
                <a:ea typeface="Calibri"/>
                <a:cs typeface="Calibri"/>
                <a:sym typeface="Calibri"/>
              </a:rPr>
              <a:t>Научите просить и получать помощь.</a:t>
            </a:r>
            <a:r>
              <a:rPr lang="ru-RU" sz="2800" b="1">
                <a:solidFill>
                  <a:srgbClr val="1C4F59"/>
                </a:solidFill>
                <a:latin typeface="Calibri"/>
                <a:ea typeface="Calibri"/>
                <a:cs typeface="Calibri"/>
                <a:sym typeface="Calibri"/>
              </a:rPr>
              <a:t> Просить о помощи - признак силы, а не слабости. Напоминайте об этом своему ребенку, пока он не примет это! Информируйте об источниках поддержки и помощи.</a:t>
            </a:r>
            <a:endParaRPr sz="2800" b="1">
              <a:solidFill>
                <a:srgbClr val="1C4F59"/>
              </a:solidFill>
              <a:latin typeface="Calibri"/>
              <a:ea typeface="Calibri"/>
              <a:cs typeface="Calibri"/>
              <a:sym typeface="Calibri"/>
            </a:endParaRPr>
          </a:p>
          <a:p>
            <a:pPr marL="0" marR="0" lvl="0" indent="0" algn="l" rtl="0">
              <a:spcBef>
                <a:spcPts val="0"/>
              </a:spcBef>
              <a:spcAft>
                <a:spcPts val="0"/>
              </a:spcAft>
              <a:buNone/>
            </a:pPr>
            <a:endParaRPr sz="2800" b="1">
              <a:solidFill>
                <a:srgbClr val="1C4F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9"/>
          <p:cNvSpPr/>
          <p:nvPr/>
        </p:nvSpPr>
        <p:spPr>
          <a:xfrm>
            <a:off x="135083" y="1910885"/>
            <a:ext cx="6626151" cy="4528016"/>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000" b="1">
                <a:solidFill>
                  <a:srgbClr val="C00000"/>
                </a:solidFill>
                <a:latin typeface="Calibri"/>
                <a:ea typeface="Calibri"/>
                <a:cs typeface="Calibri"/>
                <a:sym typeface="Calibri"/>
              </a:rPr>
              <a:t>Научите ребенка «как пережить» тяжелые или неприятные чувства. </a:t>
            </a:r>
            <a:r>
              <a:rPr lang="ru-RU" sz="2800" b="1">
                <a:solidFill>
                  <a:srgbClr val="1C4F59"/>
                </a:solidFill>
                <a:latin typeface="Calibri"/>
                <a:ea typeface="Calibri"/>
                <a:cs typeface="Calibri"/>
                <a:sym typeface="Calibri"/>
              </a:rPr>
              <a:t>Хотя отчаяние, гнев, разочарование, печаль и сожаление плохо влияют на самочувствие, вашему ребенку необходимо научиться справляться с этими чувствами, когда они неизбежно возникают. Это поможет укрепить его жизнестойкость и способность справляться с трудностями.</a:t>
            </a:r>
            <a:endParaRPr sz="1800">
              <a:solidFill>
                <a:schemeClr val="dk1"/>
              </a:solidFill>
              <a:latin typeface="Calibri"/>
              <a:ea typeface="Calibri"/>
              <a:cs typeface="Calibri"/>
              <a:sym typeface="Calibri"/>
            </a:endParaRPr>
          </a:p>
        </p:txBody>
      </p:sp>
      <p:sp>
        <p:nvSpPr>
          <p:cNvPr id="200" name="Google Shape;200;p9"/>
          <p:cNvSpPr/>
          <p:nvPr/>
        </p:nvSpPr>
        <p:spPr>
          <a:xfrm>
            <a:off x="106507" y="6805064"/>
            <a:ext cx="6626151" cy="3276600"/>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000" b="1">
                <a:solidFill>
                  <a:srgbClr val="C00000"/>
                </a:solidFill>
                <a:latin typeface="Calibri"/>
                <a:ea typeface="Calibri"/>
                <a:cs typeface="Calibri"/>
                <a:sym typeface="Calibri"/>
              </a:rPr>
              <a:t>Сосредоточьте внимание на ребенке, а не на себе! </a:t>
            </a:r>
            <a:r>
              <a:rPr lang="ru-RU" sz="2800" b="1">
                <a:solidFill>
                  <a:srgbClr val="1C4F59"/>
                </a:solidFill>
                <a:latin typeface="Calibri"/>
                <a:ea typeface="Calibri"/>
                <a:cs typeface="Calibri"/>
                <a:sym typeface="Calibri"/>
              </a:rPr>
              <a:t>Избегайте рассказов о подобных случаях и своем личном опыте решения подобной проблемы. Вместо этого просто будьте доступны, чтобы выслушать и предложить свою поддержку, если они об этом попросят.</a:t>
            </a:r>
            <a:endParaRPr sz="3000" b="1">
              <a:solidFill>
                <a:srgbClr val="C00000"/>
              </a:solidFill>
              <a:latin typeface="Calibri"/>
              <a:ea typeface="Calibri"/>
              <a:cs typeface="Calibri"/>
              <a:sym typeface="Calibri"/>
            </a:endParaRPr>
          </a:p>
        </p:txBody>
      </p:sp>
      <p:sp>
        <p:nvSpPr>
          <p:cNvPr id="201" name="Google Shape;201;p9"/>
          <p:cNvSpPr/>
          <p:nvPr/>
        </p:nvSpPr>
        <p:spPr>
          <a:xfrm>
            <a:off x="7086600" y="2820496"/>
            <a:ext cx="11141000" cy="1136170"/>
          </a:xfrm>
          <a:custGeom>
            <a:avLst/>
            <a:gdLst/>
            <a:ahLst/>
            <a:cxnLst/>
            <a:rect l="l" t="t" r="r" b="b"/>
            <a:pathLst>
              <a:path w="3715773" h="1212833" extrusionOk="0">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800" b="1">
                <a:solidFill>
                  <a:srgbClr val="1C4F59"/>
                </a:solidFill>
                <a:latin typeface="Calibri"/>
                <a:ea typeface="Calibri"/>
                <a:cs typeface="Calibri"/>
                <a:sym typeface="Calibri"/>
              </a:rPr>
              <a:t>Дети будут ценить чувство </a:t>
            </a:r>
            <a:r>
              <a:rPr lang="ru-RU" sz="3000" b="1">
                <a:solidFill>
                  <a:srgbClr val="C00000"/>
                </a:solidFill>
                <a:latin typeface="Calibri"/>
                <a:ea typeface="Calibri"/>
                <a:cs typeface="Calibri"/>
                <a:sym typeface="Calibri"/>
              </a:rPr>
              <a:t>понимания и сопереживания </a:t>
            </a:r>
            <a:r>
              <a:rPr lang="ru-RU" sz="2800" b="1">
                <a:solidFill>
                  <a:srgbClr val="1C4F59"/>
                </a:solidFill>
                <a:latin typeface="Calibri"/>
                <a:ea typeface="Calibri"/>
                <a:cs typeface="Calibri"/>
                <a:sym typeface="Calibri"/>
              </a:rPr>
              <a:t>больше, чем просто только получить решение.</a:t>
            </a:r>
            <a:endParaRPr sz="1800">
              <a:solidFill>
                <a:schemeClr val="dk1"/>
              </a:solidFill>
              <a:latin typeface="Calibri"/>
              <a:ea typeface="Calibri"/>
              <a:cs typeface="Calibri"/>
              <a:sym typeface="Calibri"/>
            </a:endParaRPr>
          </a:p>
        </p:txBody>
      </p:sp>
      <p:pic>
        <p:nvPicPr>
          <p:cNvPr id="202" name="Google Shape;202;p9" descr="A person looking at the camera&#10;&#10;Description automatically generated"/>
          <p:cNvPicPr preferRelativeResize="0"/>
          <p:nvPr/>
        </p:nvPicPr>
        <p:blipFill rotWithShape="1">
          <a:blip r:embed="rId3">
            <a:alphaModFix/>
          </a:blip>
          <a:srcRect/>
          <a:stretch/>
        </p:blipFill>
        <p:spPr>
          <a:xfrm>
            <a:off x="13641613" y="-13774"/>
            <a:ext cx="4646387" cy="26091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4234</Words>
  <Application>Microsoft Office PowerPoint</Application>
  <PresentationFormat>Произвольный</PresentationFormat>
  <Paragraphs>244</Paragraphs>
  <Slides>18</Slides>
  <Notes>18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Arial</vt:lpstr>
      <vt:lpstr>Calibri</vt:lpstr>
      <vt:lpstr>Open Sans Light</vt:lpstr>
      <vt:lpstr>Noto Sans Symbols</vt:lpstr>
      <vt:lpstr>Open Sans</vt:lpstr>
      <vt:lpstr>Raleway</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Ситуации, которые могут приводить к проблемам психического здоровья у детей и молодежи</vt:lpstr>
      <vt:lpstr>Слайд 11</vt:lpstr>
      <vt:lpstr>Слайд 12</vt:lpstr>
      <vt:lpstr>Слайд 13</vt:lpstr>
      <vt:lpstr>Слайд 14</vt:lpstr>
      <vt:lpstr>Слайд 15</vt:lpstr>
      <vt:lpstr>Слайд 16</vt:lpstr>
      <vt:lpstr>Слайд 17</vt:lpstr>
      <vt:lpstr>Спасибо за Ваше внимание! В случае вопросов и необходимости Вы можете связаться со мной по следующим контактным данным: Галимова Галина Анатольевна педагог-психолог  тел. +7 701 496 45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Дархан</dc:creator>
  <cp:lastModifiedBy>Aser</cp:lastModifiedBy>
  <cp:revision>1</cp:revision>
  <dcterms:created xsi:type="dcterms:W3CDTF">2006-08-16T00:00:00Z</dcterms:created>
  <dcterms:modified xsi:type="dcterms:W3CDTF">2021-03-18T12:48:57Z</dcterms:modified>
</cp:coreProperties>
</file>